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7"/>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69" r:id="rId38"/>
    <p:sldId id="348" r:id="rId39"/>
    <p:sldId id="329" r:id="rId40"/>
    <p:sldId id="360" r:id="rId41"/>
    <p:sldId id="361" r:id="rId42"/>
    <p:sldId id="362" r:id="rId43"/>
    <p:sldId id="353" r:id="rId44"/>
    <p:sldId id="364" r:id="rId45"/>
    <p:sldId id="363" r:id="rId46"/>
    <p:sldId id="365" r:id="rId47"/>
    <p:sldId id="354" r:id="rId48"/>
    <p:sldId id="366" r:id="rId49"/>
    <p:sldId id="367" r:id="rId50"/>
    <p:sldId id="355" r:id="rId51"/>
    <p:sldId id="356" r:id="rId52"/>
    <p:sldId id="357" r:id="rId53"/>
    <p:sldId id="358" r:id="rId54"/>
    <p:sldId id="359" r:id="rId55"/>
    <p:sldId id="36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6327" autoAdjust="0"/>
  </p:normalViewPr>
  <p:slideViewPr>
    <p:cSldViewPr snapToGrid="0">
      <p:cViewPr varScale="1">
        <p:scale>
          <a:sx n="75" d="100"/>
          <a:sy n="75" d="100"/>
        </p:scale>
        <p:origin x="88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4/3/2020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Scientific_evidence" TargetMode="External"/><Relationship Id="rId3" Type="http://schemas.openxmlformats.org/officeDocument/2006/relationships/hyperlink" Target="#nooffset"/><Relationship Id="rId7" Type="http://schemas.openxmlformats.org/officeDocument/2006/relationships/hyperlink" Target="https://en.wikipedia.org/wiki/Conditional_probability" TargetMode="External"/><Relationship Id="rId12" Type="http://schemas.openxmlformats.org/officeDocument/2006/relationships/hyperlink" Target="#quarteroffset"/><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en.wikipedia.org/wiki/Random_event" TargetMode="External"/><Relationship Id="rId11" Type="http://schemas.openxmlformats.org/officeDocument/2006/relationships/hyperlink" Target="#mode0"/><Relationship Id="rId5" Type="http://schemas.openxmlformats.org/officeDocument/2006/relationships/hyperlink" Target="#criticalSNR"/><Relationship Id="rId10" Type="http://schemas.openxmlformats.org/officeDocument/2006/relationships/hyperlink" Target="#mode2"/><Relationship Id="rId4" Type="http://schemas.openxmlformats.org/officeDocument/2006/relationships/hyperlink" Target="#criticalvalue"/><Relationship Id="rId9" Type="http://schemas.openxmlformats.org/officeDocument/2006/relationships/hyperlink" Target="#mode1"/></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quarteroffset"/><Relationship Id="rId3" Type="http://schemas.openxmlformats.org/officeDocument/2006/relationships/hyperlink" Target="#quarteroffset"/><Relationship Id="rId7" Type="http://schemas.openxmlformats.org/officeDocument/2006/relationships/hyperlink" Target="#trackingratio"/><Relationship Id="rId12" Type="http://schemas.openxmlformats.org/officeDocument/2006/relationships/hyperlink" Target="#trackingratio"/><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inusquarter"/><Relationship Id="rId11" Type="http://schemas.openxmlformats.org/officeDocument/2006/relationships/hyperlink" Target="#minusquarter"/><Relationship Id="rId5" Type="http://schemas.openxmlformats.org/officeDocument/2006/relationships/hyperlink" Target="#plusquarter"/><Relationship Id="rId10" Type="http://schemas.openxmlformats.org/officeDocument/2006/relationships/hyperlink" Target="#plusquarter"/><Relationship Id="rId4" Type="http://schemas.openxmlformats.org/officeDocument/2006/relationships/hyperlink" Target="#nooffset"/><Relationship Id="rId9" Type="http://schemas.openxmlformats.org/officeDocument/2006/relationships/hyperlink" Target="#nooffset"/></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STwMN"/><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STwMN"/></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harbor,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a:p>
            <a:r>
              <a:rPr lang="en-US" dirty="0"/>
              <a:t>window: 8</a:t>
            </a:r>
          </a:p>
          <a:p>
            <a:r>
              <a:rPr lang="en-US" dirty="0"/>
              <a:t>target: ImgST2yM075z025.mat</a:t>
            </a:r>
          </a:p>
          <a:p>
            <a:r>
              <a:rPr lang="en-US" dirty="0"/>
              <a:t>Snr: 3.500000e+00</a:t>
            </a:r>
          </a:p>
          <a:p>
            <a:r>
              <a:rPr lang="en-US" dirty="0"/>
              <a:t>  Overall PD:1  Instantaneous PD:1  Tracking Ratio:1 max step loc:25   max step:2.236068e+00  mean step:6.992903e-01 </a:t>
            </a:r>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2</m:t>
                        </m:r>
                      </m:e>
                      <m:sup>
                        <m:r>
                          <a:rPr lang="en-US" sz="1200" i="1" kern="1200">
                            <a:solidFill>
                              <a:schemeClr val="tx1"/>
                            </a:solidFill>
                            <a:effectLst/>
                            <a:latin typeface="Cambria Math" panose="02040503050406030204" pitchFamily="18" charset="0"/>
                            <a:ea typeface="+mn-ea"/>
                            <a:cs typeface="+mn-cs"/>
                          </a:rPr>
                          <m:t>𝑚</m:t>
                        </m:r>
                      </m:sup>
                    </m:sSup>
                  </m:oMath>
                </a14:m>
                <a:r>
                  <a:rPr lang="en-US" sz="1200" kern="1200" dirty="0">
                    <a:solidFill>
                      <a:schemeClr val="tx1"/>
                    </a:solidFill>
                    <a:effectLst/>
                    <a:latin typeface="+mn-lt"/>
                    <a:ea typeface="+mn-ea"/>
                    <a:cs typeface="+mn-cs"/>
                  </a:rPr>
                  <a:t> and a window of side size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2</m:t>
                        </m:r>
                      </m:e>
                      <m:sup>
                        <m:r>
                          <a:rPr lang="en-US" sz="1200" i="1" kern="1200">
                            <a:solidFill>
                              <a:schemeClr val="tx1"/>
                            </a:solidFill>
                            <a:effectLst/>
                            <a:latin typeface="Cambria Math" panose="02040503050406030204" pitchFamily="18" charset="0"/>
                            <a:ea typeface="+mn-ea"/>
                            <a:cs typeface="+mn-cs"/>
                          </a:rPr>
                          <m:t>𝑛</m:t>
                        </m:r>
                      </m:sup>
                    </m:sSup>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oMath>
                </a14:m>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𝑀</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m:t>
                            </m:r>
                          </m:e>
                          <m:sup>
                            <m:r>
                              <a:rPr lang="en-US" sz="1200" i="1" kern="1200">
                                <a:solidFill>
                                  <a:schemeClr val="tx1"/>
                                </a:solidFill>
                                <a:effectLst/>
                                <a:latin typeface="Cambria Math" panose="02040503050406030204" pitchFamily="18" charset="0"/>
                                <a:ea typeface="+mn-ea"/>
                                <a:cs typeface="+mn-cs"/>
                              </a:rPr>
                              <m:t>2</m:t>
                            </m:r>
                          </m:sup>
                        </m:sSup>
                      </m:num>
                      <m:den>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m:t>
                            </m:r>
                          </m:e>
                          <m:sup>
                            <m:r>
                              <a:rPr lang="en-US" sz="1200" i="1" kern="1200">
                                <a:solidFill>
                                  <a:schemeClr val="tx1"/>
                                </a:solidFill>
                                <a:effectLst/>
                                <a:latin typeface="Cambria Math" panose="02040503050406030204" pitchFamily="18" charset="0"/>
                                <a:ea typeface="+mn-ea"/>
                                <a:cs typeface="+mn-cs"/>
                              </a:rPr>
                              <m:t>2</m:t>
                            </m:r>
                          </m:sup>
                        </m:sSup>
                      </m:den>
                    </m:f>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oMath>
                </a14:m>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𝑀</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num>
                      <m:den>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den>
                    </m:f>
                    <m:r>
                      <a:rPr lang="en-US" sz="1200" i="1" kern="1200">
                        <a:solidFill>
                          <a:schemeClr val="tx1"/>
                        </a:solidFill>
                        <a:effectLst/>
                        <a:latin typeface="Cambria Math" panose="02040503050406030204" pitchFamily="18" charset="0"/>
                        <a:ea typeface="+mn-ea"/>
                        <a:cs typeface="+mn-cs"/>
                      </a:rPr>
                      <m:t> =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𝑀</m:t>
                        </m:r>
                      </m:num>
                      <m:den>
                        <m:r>
                          <a:rPr lang="en-US" sz="1200" i="1" kern="1200">
                            <a:solidFill>
                              <a:schemeClr val="tx1"/>
                            </a:solidFill>
                            <a:effectLst/>
                            <a:latin typeface="Cambria Math" panose="02040503050406030204" pitchFamily="18" charset="0"/>
                            <a:ea typeface="+mn-ea"/>
                            <a:cs typeface="+mn-cs"/>
                          </a:rPr>
                          <m:t>𝑁</m:t>
                        </m:r>
                      </m:den>
                    </m:f>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𝐸</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window center position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𝑦</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𝑧</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𝑦</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d>
                      <m:dPr>
                        <m:begChr m:val="⌊"/>
                        <m:endChr m:val=""/>
                        <m:ctrlPr>
                          <a:rPr lang="en-US" sz="1200" i="1" kern="1200">
                            <a:solidFill>
                              <a:schemeClr val="tx1"/>
                            </a:solidFill>
                            <a:effectLst/>
                            <a:latin typeface="Cambria Math" panose="02040503050406030204" pitchFamily="18" charset="0"/>
                            <a:ea typeface="+mn-ea"/>
                            <a:cs typeface="+mn-cs"/>
                          </a:rPr>
                        </m:ctrlPr>
                      </m:d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𝑖</m:t>
                                </m:r>
                              </m:num>
                              <m:den>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den>
                            </m:f>
                          </m:e>
                        </m:d>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r>
                          <a:rPr lang="en-US" sz="1200" i="1" kern="1200">
                            <a:solidFill>
                              <a:schemeClr val="tx1"/>
                            </a:solidFill>
                            <a:effectLst/>
                            <a:latin typeface="Cambria Math" panose="02040503050406030204" pitchFamily="18" charset="0"/>
                            <a:ea typeface="+mn-ea"/>
                            <a:cs typeface="+mn-cs"/>
                          </a:rPr>
                          <m:t>)</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𝑁</m:t>
                        </m:r>
                      </m:num>
                      <m:den>
                        <m:r>
                          <a:rPr lang="en-US" sz="1200" i="1" kern="1200">
                            <a:solidFill>
                              <a:schemeClr val="tx1"/>
                            </a:solidFill>
                            <a:effectLst/>
                            <a:latin typeface="Cambria Math" panose="02040503050406030204" pitchFamily="18" charset="0"/>
                            <a:ea typeface="+mn-ea"/>
                            <a:cs typeface="+mn-cs"/>
                          </a:rPr>
                          <m:t>2</m:t>
                        </m:r>
                      </m:den>
                    </m:f>
                  </m:oMath>
                </a14:m>
                <a:r>
                  <a:rPr lang="en-US" sz="1200" i="1" kern="1200" dirty="0">
                    <a:solidFill>
                      <a:schemeClr val="tx1"/>
                    </a:solidFill>
                    <a:effectLst/>
                    <a:latin typeface="+mn-lt"/>
                    <a:ea typeface="+mn-ea"/>
                    <a:cs typeface="+mn-cs"/>
                  </a:rPr>
                  <a:t> ,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𝑧</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 </m:t>
                    </m:r>
                    <m:d>
                      <m:dPr>
                        <m:begChr m:val="⌊"/>
                        <m:endChr m:val=""/>
                        <m:ctrlPr>
                          <a:rPr lang="en-US" sz="1200" i="1" kern="1200">
                            <a:solidFill>
                              <a:schemeClr val="tx1"/>
                            </a:solidFill>
                            <a:effectLst/>
                            <a:latin typeface="Cambria Math" panose="02040503050406030204" pitchFamily="18" charset="0"/>
                            <a:ea typeface="+mn-ea"/>
                            <a:cs typeface="+mn-cs"/>
                          </a:rPr>
                        </m:ctrlPr>
                      </m:dPr>
                      <m:e>
                        <m:d>
                          <m:dPr>
                            <m:begChr m:val=""/>
                            <m:endChr m:val="⌋"/>
                            <m:ctrlPr>
                              <a:rPr lang="en-US" sz="1200" i="1" kern="1200">
                                <a:solidFill>
                                  <a:schemeClr val="tx1"/>
                                </a:solidFill>
                                <a:effectLst/>
                                <a:latin typeface="Cambria Math" panose="02040503050406030204" pitchFamily="18" charset="0"/>
                                <a:ea typeface="+mn-ea"/>
                                <a:cs typeface="+mn-cs"/>
                              </a:rPr>
                            </m:ctrlPr>
                          </m:dPr>
                          <m:e>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𝑖</m:t>
                                </m:r>
                              </m:num>
                              <m:den>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den>
                            </m:f>
                          </m:e>
                        </m:d>
                      </m:e>
                    </m:d>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a:t>
                </a:r>
                <a:endParaRPr lang="en-US" dirty="0"/>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r>
                  <a:rPr lang="en-US" sz="1200" i="0" kern="1200">
                    <a:solidFill>
                      <a:schemeClr val="tx1"/>
                    </a:solidFill>
                    <a:effectLst/>
                    <a:latin typeface="+mn-lt"/>
                    <a:ea typeface="+mn-ea"/>
                    <a:cs typeface="+mn-cs"/>
                  </a:rPr>
                  <a:t>2^𝑚</a:t>
                </a:r>
                <a:r>
                  <a:rPr lang="en-US" sz="1200" kern="1200" dirty="0">
                    <a:solidFill>
                      <a:schemeClr val="tx1"/>
                    </a:solidFill>
                    <a:effectLst/>
                    <a:latin typeface="+mn-lt"/>
                    <a:ea typeface="+mn-ea"/>
                    <a:cs typeface="+mn-cs"/>
                  </a:rPr>
                  <a:t> and a window of side size </a:t>
                </a:r>
                <a:r>
                  <a:rPr lang="en-US" sz="1200" i="0" kern="1200">
                    <a:solidFill>
                      <a:schemeClr val="tx1"/>
                    </a:solidFill>
                    <a:effectLst/>
                    <a:latin typeface="+mn-lt"/>
                    <a:ea typeface="+mn-ea"/>
                    <a:cs typeface="+mn-cs"/>
                  </a:rPr>
                  <a:t>𝑁=2^𝑛</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r>
                  <a:rPr lang="en-US" sz="1200" i="0" kern="1200">
                    <a:solidFill>
                      <a:schemeClr val="tx1"/>
                    </a:solidFill>
                    <a:effectLst/>
                    <a:latin typeface="+mn-lt"/>
                    <a:ea typeface="+mn-ea"/>
                    <a:cs typeface="+mn-cs"/>
                  </a:rPr>
                  <a:t>|𝑊|</a:t>
                </a:r>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  =〖(𝑀−𝑁/2)〗^2/〖(𝑁/2)〗^2 </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r>
                  <a:rPr lang="en-US" sz="1200" i="0" kern="1200">
                    <a:solidFill>
                      <a:schemeClr val="tx1"/>
                    </a:solidFill>
                    <a:effectLst/>
                    <a:latin typeface="+mn-lt"/>
                    <a:ea typeface="+mn-ea"/>
                    <a:cs typeface="+mn-cs"/>
                  </a:rPr>
                  <a:t>|𝑊|_𝑟𝑐</a:t>
                </a:r>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|𝑊|_𝑟𝑐  =(𝑀−𝑁/2)/(𝑁/2)  =  2𝑀/𝑁−1</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r>
                  <a:rPr lang="en-US" sz="1200" i="0" kern="1200">
                    <a:solidFill>
                      <a:schemeClr val="tx1"/>
                    </a:solidFill>
                    <a:effectLst/>
                    <a:latin typeface="+mn-lt"/>
                    <a:ea typeface="+mn-ea"/>
                    <a:cs typeface="+mn-cs"/>
                  </a:rPr>
                  <a:t>𝑤_𝑖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𝑖∈ {1..𝐸}</a:t>
                </a:r>
                <a:r>
                  <a:rPr lang="en-US" sz="1200" kern="1200" dirty="0">
                    <a:solidFill>
                      <a:schemeClr val="tx1"/>
                    </a:solidFill>
                    <a:effectLst/>
                    <a:latin typeface="+mn-lt"/>
                    <a:ea typeface="+mn-ea"/>
                    <a:cs typeface="+mn-cs"/>
                  </a:rPr>
                  <a:t> the window center position </a:t>
                </a:r>
                <a:r>
                  <a:rPr lang="en-US" sz="1200" i="0" kern="1200">
                    <a:solidFill>
                      <a:schemeClr val="tx1"/>
                    </a:solidFill>
                    <a:effectLst/>
                    <a:latin typeface="+mn-lt"/>
                    <a:ea typeface="+mn-ea"/>
                    <a:cs typeface="+mn-cs"/>
                  </a:rPr>
                  <a:t>𝑦_(𝑤_𝑖)^0,𝑧_(𝑤_𝑖)^0   </a:t>
                </a:r>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𝑦_(𝑤_𝑖)^0=(𝑖−⌊├  𝑖/|𝑊|_𝑟𝑐 ⌋ 〖∙|𝑊|〗_𝑟𝑐)┤∙𝑁−𝑁/2</a:t>
                </a:r>
                <a:r>
                  <a:rPr lang="en-US" sz="1200" i="1"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     𝑧〗_(𝑤_𝑖  )^0= ⌊├ 𝑖/|𝑊|_𝑟𝑐 ⌋┤  +1</a:t>
                </a:r>
                <a:r>
                  <a:rPr lang="en-US" sz="1200" kern="1200" dirty="0">
                    <a:solidFill>
                      <a:schemeClr val="tx1"/>
                    </a:solidFill>
                    <a:effectLst/>
                    <a:latin typeface="+mn-lt"/>
                    <a:ea typeface="+mn-ea"/>
                    <a:cs typeface="+mn-cs"/>
                  </a:rPr>
                  <a:t>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1557411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20,000 cases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m:rPr>
                        <m:sty m:val="p"/>
                      </m:rPr>
                      <a:rPr lang="en-US" sz="1200" kern="1200">
                        <a:solidFill>
                          <a:schemeClr val="tx1"/>
                        </a:solidFill>
                        <a:effectLst/>
                        <a:latin typeface="Cambria Math" panose="02040503050406030204" pitchFamily="18" charset="0"/>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Comparison of the statistics of ‘with offset’ to the statistics of lines with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results are degraded, and the required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achieved by SNR, which is 0.5 higher than in the case of 'no-offset.' This happens since the lines become shorter as the offset increases.</a:t>
                </a:r>
              </a:p>
              <a:p>
                <a:endParaRPr lang="en-US" dirty="0"/>
              </a:p>
              <a:p>
                <a:r>
                  <a:rPr lang="en-US" sz="1200" kern="1200" dirty="0">
                    <a:solidFill>
                      <a:schemeClr val="tx1"/>
                    </a:solidFill>
                    <a:effectLst/>
                    <a:latin typeface="+mn-lt"/>
                    <a:ea typeface="+mn-ea"/>
                    <a:cs typeface="+mn-cs"/>
                  </a:rPr>
                  <a:t>Conclusions regarding the choice of the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For each scenario, we would like to find the lowest SNR for which our statistical decision process meets the type I and type II error probability requirements. Once we find this '</a:t>
                </a:r>
                <a:r>
                  <a:rPr lang="en-US" sz="1200" u="sng" kern="1200" dirty="0">
                    <a:solidFill>
                      <a:schemeClr val="tx1"/>
                    </a:solidFill>
                    <a:effectLst/>
                    <a:latin typeface="+mn-lt"/>
                    <a:ea typeface="+mn-ea"/>
                    <a:cs typeface="+mn-cs"/>
                  </a:rPr>
                  <a:t>critical SNR</a:t>
                </a:r>
                <a:r>
                  <a:rPr lang="en-US" sz="1200" kern="1200" dirty="0">
                    <a:solidFill>
                      <a:schemeClr val="tx1"/>
                    </a:solidFill>
                    <a:effectLst/>
                    <a:latin typeface="+mn-lt"/>
                    <a:ea typeface="+mn-ea"/>
                    <a:cs typeface="+mn-cs"/>
                  </a:rPr>
                  <a:t>,' we know that our method can handle SNR from this value and up but might not function well for lower SNR.</a:t>
                </a:r>
              </a:p>
              <a:p>
                <a:pPr lvl="0"/>
                <a:r>
                  <a:rPr lang="en-US" sz="1200" kern="1200" dirty="0">
                    <a:solidFill>
                      <a:schemeClr val="tx1"/>
                    </a:solidFill>
                    <a:effectLst/>
                    <a:latin typeface="+mn-lt"/>
                    <a:ea typeface="+mn-ea"/>
                    <a:cs typeface="+mn-cs"/>
                  </a:rPr>
                  <a:t>The scenario </a:t>
                </a:r>
                <a:r>
                  <a:rPr lang="en-US" sz="1200" u="sng" kern="1200" dirty="0">
                    <a:solidFill>
                      <a:schemeClr val="tx1"/>
                    </a:solidFill>
                    <a:effectLst/>
                    <a:latin typeface="+mn-lt"/>
                    <a:ea typeface="+mn-ea"/>
                    <a:cs typeface="+mn-cs"/>
                  </a:rPr>
                  <a:t>'critical value' </a:t>
                </a:r>
                <a:r>
                  <a:rPr lang="en-US" sz="1200" kern="1200" dirty="0">
                    <a:solidFill>
                      <a:schemeClr val="tx1"/>
                    </a:solidFill>
                    <a:effectLst/>
                    <a:latin typeface="+mn-lt"/>
                    <a:ea typeface="+mn-ea"/>
                    <a:cs typeface="+mn-cs"/>
                  </a:rPr>
                  <a:t>is determined by the lowest SNR for which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meets the type II error requirement of not detecting an existing line.</a:t>
                </a:r>
              </a:p>
              <a:p>
                <a:pPr lvl="0"/>
                <a:r>
                  <a:rPr lang="en-US" sz="1200" kern="1200" dirty="0">
                    <a:solidFill>
                      <a:schemeClr val="tx1"/>
                    </a:solidFill>
                    <a:effectLst/>
                    <a:latin typeface="+mn-lt"/>
                    <a:ea typeface="+mn-ea"/>
                    <a:cs typeface="+mn-cs"/>
                  </a:rPr>
                  <a:t>To determine that a cube contains only-noise, the scenario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 is used as an upper threshold for the 'maximum coefficient' magnitude. </a:t>
                </a:r>
              </a:p>
              <a:p>
                <a:r>
                  <a:rPr lang="en-US" sz="1200" kern="1200" dirty="0">
                    <a:solidFill>
                      <a:schemeClr val="tx1"/>
                    </a:solidFill>
                    <a:effectLst/>
                    <a:latin typeface="+mn-lt"/>
                    <a:ea typeface="+mn-ea"/>
                    <a:cs typeface="+mn-cs"/>
                  </a:rPr>
                  <a:t>For detection of lines with an offset from the cube center, we see in the above results a degradation in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so we can conclude that higher </a:t>
                </a:r>
                <a:r>
                  <a:rPr lang="en-US" sz="1200" u="sng" kern="1200" dirty="0">
                    <a:solidFill>
                      <a:schemeClr val="tx1"/>
                    </a:solidFill>
                    <a:effectLst/>
                    <a:latin typeface="+mn-lt"/>
                    <a:ea typeface="+mn-ea"/>
                    <a:cs typeface="+mn-cs"/>
                    <a:hlinkClick r:id="rId5" action="ppaction://hlinkfile"/>
                  </a:rPr>
                  <a:t>'critical SNR'</a:t>
                </a:r>
                <a:r>
                  <a:rPr lang="en-US" sz="1200" kern="1200" dirty="0">
                    <a:solidFill>
                      <a:schemeClr val="tx1"/>
                    </a:solidFill>
                    <a:effectLst/>
                    <a:latin typeface="+mn-lt"/>
                    <a:ea typeface="+mn-ea"/>
                    <a:cs typeface="+mn-cs"/>
                  </a:rPr>
                  <a:t> is needed for this case</a:t>
                </a:r>
              </a:p>
              <a:p>
                <a:endParaRPr lang="en-US" sz="1200" kern="1200" dirty="0">
                  <a:solidFill>
                    <a:schemeClr val="tx1"/>
                  </a:solidFill>
                  <a:effectLst/>
                  <a:latin typeface="+mn-lt"/>
                  <a:ea typeface="+mn-ea"/>
                  <a:cs typeface="+mn-cs"/>
                </a:endParaRPr>
              </a:p>
              <a:p>
                <a:r>
                  <a:rPr lang="en-US" dirty="0"/>
                  <a:t>-----------------------------------------------------------------------------</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posterior probability</a:t>
                </a:r>
                <a:r>
                  <a:rPr lang="en-US" sz="1200" b="0" i="0" u="none" strike="noStrike"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6" tooltip="Random event"/>
                  </a:rPr>
                  <a:t>random event</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7" tooltip="Conditional probability"/>
                  </a:rPr>
                  <a:t>conditional probability</a:t>
                </a:r>
                <a:r>
                  <a:rPr lang="en-US" sz="1200" b="0" i="0" u="none" strike="noStrike" kern="1200" dirty="0">
                    <a:solidFill>
                      <a:schemeClr val="tx1"/>
                    </a:solidFill>
                    <a:effectLst/>
                    <a:latin typeface="+mn-lt"/>
                    <a:ea typeface="+mn-ea"/>
                    <a:cs typeface="+mn-cs"/>
                  </a:rPr>
                  <a:t> that is assigned after the relevant </a:t>
                </a:r>
                <a:r>
                  <a:rPr lang="en-US" sz="1200" b="0" i="0" u="none" strike="noStrike" kern="1200" dirty="0">
                    <a:solidFill>
                      <a:schemeClr val="tx1"/>
                    </a:solidFill>
                    <a:effectLst/>
                    <a:latin typeface="+mn-lt"/>
                    <a:ea typeface="+mn-ea"/>
                    <a:cs typeface="+mn-cs"/>
                    <a:hlinkClick r:id="rId8" tooltip="Scientific evidence"/>
                  </a:rPr>
                  <a:t>evidence</a:t>
                </a:r>
                <a:r>
                  <a:rPr lang="en-US" sz="1200" b="0" i="0" u="none" strike="noStrike" kern="1200" dirty="0">
                    <a:solidFill>
                      <a:schemeClr val="tx1"/>
                    </a:solidFill>
                    <a:effectLst/>
                    <a:latin typeface="+mn-lt"/>
                    <a:ea typeface="+mn-ea"/>
                    <a:cs typeface="+mn-cs"/>
                  </a:rPr>
                  <a:t> or background is taken into account</a:t>
                </a:r>
              </a:p>
              <a:p>
                <a:pPr lvl="0"/>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Given the empirical distribution, we can evaluate the correct line detection probability when our assumptions hold. We set a few levels for the probability of tracking failure -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for each level, we evaluate the lowest SNR for which the error probability stays below the given level</a:t>
                </a:r>
              </a:p>
              <a:p>
                <a:endParaRPr lang="en-US" dirty="0"/>
              </a:p>
              <a:p>
                <a:r>
                  <a:rPr lang="en-US" dirty="0"/>
                  <a:t>Straight:</a:t>
                </a:r>
              </a:p>
              <a:p>
                <a:endParaRPr lang="en-US" dirty="0"/>
              </a:p>
              <a:p>
                <a:pPr lvl="0" rtl="0"/>
                <a:r>
                  <a:rPr lang="en-US" sz="1200" u="sng" kern="1200" dirty="0">
                    <a:solidFill>
                      <a:schemeClr val="tx1"/>
                    </a:solidFill>
                    <a:effectLst/>
                    <a:latin typeface="+mn-lt"/>
                    <a:ea typeface="+mn-ea"/>
                    <a:cs typeface="+mn-cs"/>
                    <a:hlinkClick r:id="rId9" action="ppaction://hlinkfile"/>
                  </a:rPr>
                  <a:t>Mode-1</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10" action="ppaction://hlinkfile"/>
                  </a:rPr>
                  <a:t>Mode-2 offset 1</a:t>
                </a:r>
                <a:r>
                  <a:rPr lang="en-US" sz="1200" kern="1200" dirty="0">
                    <a:solidFill>
                      <a:schemeClr val="tx1"/>
                    </a:solidFill>
                    <a:effectLst/>
                    <a:latin typeface="+mn-lt"/>
                    <a:ea typeface="+mn-ea"/>
                    <a:cs typeface="+mn-cs"/>
                  </a:rPr>
                  <a:t> exhibit higher performance than </a:t>
                </a:r>
                <a:r>
                  <a:rPr lang="en-US" sz="1200" u="sng" kern="1200" dirty="0">
                    <a:solidFill>
                      <a:schemeClr val="tx1"/>
                    </a:solidFill>
                    <a:effectLst/>
                    <a:latin typeface="+mn-lt"/>
                    <a:ea typeface="+mn-ea"/>
                    <a:cs typeface="+mn-cs"/>
                    <a:hlinkClick r:id="rId11" action="ppaction://hlinkfile"/>
                  </a:rPr>
                  <a:t>Mode-0</a:t>
                </a:r>
                <a:r>
                  <a:rPr lang="en-US" sz="1200" kern="1200" dirty="0">
                    <a:solidFill>
                      <a:schemeClr val="tx1"/>
                    </a:solidFill>
                    <a:effectLst/>
                    <a:latin typeface="+mn-lt"/>
                    <a:ea typeface="+mn-ea"/>
                    <a:cs typeface="+mn-cs"/>
                  </a:rPr>
                  <a:t>  for every error level.</a:t>
                </a:r>
              </a:p>
              <a:p>
                <a:pPr lvl="0"/>
                <a:r>
                  <a:rPr lang="en-US" sz="1200" kern="1200" dirty="0">
                    <a:solidFill>
                      <a:schemeClr val="tx1"/>
                    </a:solidFill>
                    <a:effectLst/>
                    <a:latin typeface="+mn-lt"/>
                    <a:ea typeface="+mn-ea"/>
                    <a:cs typeface="+mn-cs"/>
                  </a:rPr>
                  <a:t>The 16-pixels lines gain the best predictions for any error levels as expected.</a:t>
                </a:r>
              </a:p>
              <a:p>
                <a:endParaRPr lang="en-US" dirty="0"/>
              </a:p>
              <a:p>
                <a:r>
                  <a:rPr lang="en-US" dirty="0"/>
                  <a:t>Curved:</a:t>
                </a:r>
              </a:p>
              <a:p>
                <a:pPr lvl="0" rtl="0"/>
                <a:r>
                  <a:rPr lang="en-US" sz="1200" kern="1200" dirty="0">
                    <a:solidFill>
                      <a:schemeClr val="tx1"/>
                    </a:solidFill>
                    <a:effectLst/>
                    <a:latin typeface="+mn-lt"/>
                    <a:ea typeface="+mn-ea"/>
                    <a:cs typeface="+mn-cs"/>
                  </a:rPr>
                  <a:t>16-pixels lines exhibit higher performance results than 8-pixels lines for low error levels</a:t>
                </a:r>
              </a:p>
              <a:p>
                <a:pPr lvl="0"/>
                <a:r>
                  <a:rPr lang="en-US" sz="1200" kern="1200" dirty="0">
                    <a:solidFill>
                      <a:schemeClr val="tx1"/>
                    </a:solidFill>
                    <a:effectLst/>
                    <a:latin typeface="+mn-lt"/>
                    <a:ea typeface="+mn-ea"/>
                    <a:cs typeface="+mn-cs"/>
                  </a:rPr>
                  <a:t>For 16-pixels cube:</a:t>
                </a:r>
              </a:p>
              <a:p>
                <a:pPr lvl="1"/>
                <a:r>
                  <a:rPr lang="en-US" sz="1200" kern="1200" dirty="0">
                    <a:solidFill>
                      <a:schemeClr val="tx1"/>
                    </a:solidFill>
                    <a:effectLst/>
                    <a:latin typeface="+mn-lt"/>
                    <a:ea typeface="+mn-ea"/>
                    <a:cs typeface="+mn-cs"/>
                  </a:rPr>
                  <a:t>For 97% of the curved lines, the 'maximum coefficient' represents a line with mid-point up to one pixel offset from the cube center, for SNR 3.5 and above. </a:t>
                </a:r>
              </a:p>
              <a:p>
                <a:pPr lvl="1"/>
                <a:r>
                  <a:rPr lang="en-US" sz="1200" kern="1200" dirty="0">
                    <a:solidFill>
                      <a:schemeClr val="tx1"/>
                    </a:solidFill>
                    <a:effectLst/>
                    <a:latin typeface="+mn-lt"/>
                    <a:ea typeface="+mn-ea"/>
                    <a:cs typeface="+mn-cs"/>
                  </a:rPr>
                  <a:t> For 99% of the curved lines, the 'maximum coefficient' represents a line with mid-point up to two pixels offset from the cube center at SNR 3 and 100% at SNR 8.</a:t>
                </a:r>
              </a:p>
              <a:p>
                <a:endParaRPr lang="en-US" dirty="0"/>
              </a:p>
              <a:p>
                <a:r>
                  <a:rPr lang="en-US" sz="1200" kern="1200" dirty="0">
                    <a:solidFill>
                      <a:schemeClr val="tx1"/>
                    </a:solidFill>
                    <a:effectLst/>
                    <a:latin typeface="+mn-lt"/>
                    <a:ea typeface="+mn-ea"/>
                    <a:cs typeface="+mn-cs"/>
                  </a:rPr>
                  <a:t>The conclusions regarding the use of the 'maximum coefficient' - line offset as tracking criteria:</a:t>
                </a:r>
              </a:p>
              <a:p>
                <a:pPr lvl="0"/>
                <a:r>
                  <a:rPr lang="en-US" sz="1200" kern="1200" dirty="0">
                    <a:solidFill>
                      <a:schemeClr val="tx1"/>
                    </a:solidFill>
                    <a:effectLst/>
                    <a:latin typeface="+mn-lt"/>
                    <a:ea typeface="+mn-ea"/>
                    <a:cs typeface="+mn-cs"/>
                  </a:rPr>
                  <a:t>Straight lines could be 99% tracked using 16-pixels cube at SNR 2, and using 8-pixels cube at SNR 2.5.</a:t>
                </a:r>
              </a:p>
              <a:p>
                <a:pPr lvl="0"/>
                <a:r>
                  <a:rPr lang="en-US" sz="1200" kern="1200" dirty="0">
                    <a:solidFill>
                      <a:schemeClr val="tx1"/>
                    </a:solidFill>
                    <a:effectLst/>
                    <a:latin typeface="+mn-lt"/>
                    <a:ea typeface="+mn-ea"/>
                    <a:cs typeface="+mn-cs"/>
                  </a:rPr>
                  <a:t>Once we get a 'maximum coefficient' representing a line offset higher or equal to one pixel, we should prefer 16-pixels cube as for low error levels, it is preferred over 8-pixels cube. </a:t>
                </a:r>
              </a:p>
              <a:p>
                <a:r>
                  <a:rPr lang="en-US" dirty="0"/>
                  <a:t> --------------</a:t>
                </a:r>
              </a:p>
              <a:p>
                <a:r>
                  <a:rPr lang="en-US" dirty="0"/>
                  <a:t>Quarter – offset </a:t>
                </a:r>
              </a:p>
              <a:p>
                <a:endParaRPr lang="en-US" dirty="0"/>
              </a:p>
              <a:p>
                <a:pPr lvl="0" rtl="0"/>
                <a:r>
                  <a:rPr lang="en-US" sz="1200" kern="1200" dirty="0">
                    <a:solidFill>
                      <a:schemeClr val="tx1"/>
                    </a:solidFill>
                    <a:effectLst/>
                    <a:latin typeface="+mn-lt"/>
                    <a:ea typeface="+mn-ea"/>
                    <a:cs typeface="+mn-cs"/>
                  </a:rPr>
                  <a:t>There is a slight reduction in the successful tracking probabilities compared with the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and the minimal SNR increased by up to 0.5 in most cases.</a:t>
                </a:r>
              </a:p>
              <a:p>
                <a:pPr lvl="0"/>
                <a:r>
                  <a:rPr lang="en-US" sz="1200" kern="1200" dirty="0">
                    <a:solidFill>
                      <a:schemeClr val="tx1"/>
                    </a:solidFill>
                    <a:effectLst/>
                    <a:latin typeface="+mn-lt"/>
                    <a:ea typeface="+mn-ea"/>
                    <a:cs typeface="+mn-cs"/>
                  </a:rPr>
                  <a:t>There is a small number of lines, less than 2%, that cannot be tracked with an offset up to one even for the noise-free case. </a:t>
                </a:r>
              </a:p>
              <a:p>
                <a:pPr lvl="0"/>
                <a:r>
                  <a:rPr lang="en-US" sz="1200" kern="1200" dirty="0">
                    <a:solidFill>
                      <a:schemeClr val="tx1"/>
                    </a:solidFill>
                    <a:effectLst/>
                    <a:latin typeface="+mn-lt"/>
                    <a:ea typeface="+mn-ea"/>
                    <a:cs typeface="+mn-cs"/>
                  </a:rPr>
                  <a:t>For the </a:t>
                </a:r>
                <a:r>
                  <a:rPr lang="en-US" sz="1200" u="sng" kern="1200" dirty="0">
                    <a:solidFill>
                      <a:schemeClr val="tx1"/>
                    </a:solidFill>
                    <a:effectLst/>
                    <a:latin typeface="+mn-lt"/>
                    <a:ea typeface="+mn-ea"/>
                    <a:cs typeface="+mn-cs"/>
                    <a:hlinkClick r:id="rId10" action="ppaction://hlinkfile"/>
                  </a:rPr>
                  <a:t>Mode-2</a:t>
                </a:r>
                <a:r>
                  <a:rPr lang="en-US" sz="1200" kern="1200" dirty="0">
                    <a:solidFill>
                      <a:schemeClr val="tx1"/>
                    </a:solidFill>
                    <a:effectLst/>
                    <a:latin typeface="+mn-lt"/>
                    <a:ea typeface="+mn-ea"/>
                    <a:cs typeface="+mn-cs"/>
                  </a:rPr>
                  <a:t> offset-one case, at SNR 8 and 10, we get a probability slightly higher by up to ~0.5% than for the noise-free case due to noise effect.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the analysis and results above, we can conclude that :</a:t>
                </a:r>
              </a:p>
              <a:p>
                <a:r>
                  <a:rPr lang="en-US" sz="1200" kern="1200" dirty="0">
                    <a:solidFill>
                      <a:schemeClr val="tx1"/>
                    </a:solidFill>
                    <a:effectLst/>
                    <a:latin typeface="+mn-lt"/>
                    <a:ea typeface="+mn-ea"/>
                    <a:cs typeface="+mn-cs"/>
                  </a:rPr>
                  <a:t>For both straight lines and curved lines with up to </a:t>
                </a:r>
                <a:r>
                  <a:rPr lang="en-US" sz="1200" u="sng" kern="1200" dirty="0">
                    <a:solidFill>
                      <a:schemeClr val="tx1"/>
                    </a:solidFill>
                    <a:effectLst/>
                    <a:latin typeface="+mn-lt"/>
                    <a:ea typeface="+mn-ea"/>
                    <a:cs typeface="+mn-cs"/>
                    <a:hlinkClick r:id="rId12"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order to have the same tracking performance as a line with </a:t>
                </a:r>
                <a:r>
                  <a:rPr lang="en-US" sz="1200" u="sng" kern="1200" dirty="0">
                    <a:solidFill>
                      <a:schemeClr val="tx1"/>
                    </a:solidFill>
                    <a:effectLst/>
                    <a:latin typeface="+mn-lt"/>
                    <a:ea typeface="+mn-ea"/>
                    <a:cs typeface="+mn-cs"/>
                    <a:hlinkClick r:id="rId3" action="ppaction://hlinkfile"/>
                  </a:rPr>
                  <a:t>'no-offset'</a:t>
                </a:r>
                <a:r>
                  <a:rPr lang="en-US" sz="1200" kern="1200" dirty="0">
                    <a:solidFill>
                      <a:schemeClr val="tx1"/>
                    </a:solidFill>
                    <a:effectLst/>
                    <a:latin typeface="+mn-lt"/>
                    <a:ea typeface="+mn-ea"/>
                    <a:cs typeface="+mn-cs"/>
                  </a:rPr>
                  <a:t>, the SNR needs to be higher by up to +0.5.</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lowest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the lowest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3264564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a:t>
            </a:r>
          </a:p>
          <a:p>
            <a:pPr lvl="0" algn="ctr" rtl="0"/>
            <a:r>
              <a:rPr lang="en-US" sz="1200" kern="1200" dirty="0">
                <a:solidFill>
                  <a:schemeClr val="tx1"/>
                </a:solidFill>
                <a:effectLst/>
                <a:latin typeface="+mn-lt"/>
                <a:ea typeface="+mn-ea"/>
                <a:cs typeface="+mn-cs"/>
              </a:rPr>
              <a:t>The 'maximum coefficient' and 'second-largest coefficient' empirical pdf's for noise are almost overlapping and has a smaller mean compared with the case of lines signals as expected.</a:t>
            </a:r>
          </a:p>
          <a:p>
            <a:pPr algn="ctr"/>
            <a:r>
              <a:rPr lang="en-US" sz="1200" kern="1200" dirty="0">
                <a:solidFill>
                  <a:schemeClr val="tx1"/>
                </a:solidFill>
                <a:effectLst/>
                <a:latin typeface="+mn-lt"/>
                <a:ea typeface="+mn-ea"/>
                <a:cs typeface="+mn-cs"/>
              </a:rPr>
              <a:t>The 'maximum coefficient' and the 'second-largest coefficient' empirical pdf's for curved lines are respectively closer to each other than for straight lines, especially as the SNR increases and more distinctly for the 16-pixels line</a:t>
            </a:r>
          </a:p>
          <a:p>
            <a:pPr algn="ctr"/>
            <a:endParaRPr lang="en-US" sz="1200" kern="1200" dirty="0">
              <a:solidFill>
                <a:schemeClr val="tx1"/>
              </a:solidFill>
              <a:effectLst/>
              <a:latin typeface="+mn-lt"/>
              <a:ea typeface="+mn-ea"/>
              <a:cs typeface="+mn-cs"/>
            </a:endParaRPr>
          </a:p>
          <a:p>
            <a:pPr algn="ct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a:t>
            </a:r>
          </a:p>
          <a:p>
            <a:pPr algn="ctr"/>
            <a:r>
              <a:rPr lang="en-US" sz="1200" kern="1200" dirty="0">
                <a:solidFill>
                  <a:schemeClr val="tx1"/>
                </a:solidFill>
                <a:effectLst/>
                <a:latin typeface="+mn-lt"/>
                <a:ea typeface="+mn-ea"/>
                <a:cs typeface="+mn-cs"/>
              </a:rPr>
              <a:t>For curved lines, the difference is closed to zero with high probability as the curved line is built from two halves of different straight lines, which can be represented by the two highest coefficients, one for each segment with approximately the same weighted sum. </a:t>
            </a:r>
          </a:p>
          <a:p>
            <a:r>
              <a:rPr lang="en-US" sz="1200" kern="1200" dirty="0">
                <a:solidFill>
                  <a:schemeClr val="tx1"/>
                </a:solidFill>
                <a:effectLst/>
                <a:latin typeface="+mn-lt"/>
                <a:ea typeface="+mn-ea"/>
                <a:cs typeface="+mn-cs"/>
              </a:rPr>
              <a:t>For straight lines, the likelihood for the difference that is close to zero is minimal, as we expect that a single coefficient will have the best overlap with the line, and the 'second-largest coefficient' will have only partial overlap, so we expect the difference between them to be relatively significant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The difference between the 'maximum coefficient' and the 'second-largest coefficient' can be used as an indicator to distinguish between straight and curved lines by setting an appropriate threshold. </a:t>
            </a:r>
          </a:p>
          <a:p>
            <a:pPr lvl="0"/>
            <a:r>
              <a:rPr lang="en-US" sz="1200" kern="1200" dirty="0">
                <a:solidFill>
                  <a:schemeClr val="tx1"/>
                </a:solidFill>
                <a:effectLst/>
                <a:latin typeface="+mn-lt"/>
                <a:ea typeface="+mn-ea"/>
                <a:cs typeface="+mn-cs"/>
              </a:rPr>
              <a:t>It is more effective for 16-pixels cube and high SNR.</a:t>
            </a:r>
          </a:p>
          <a:p>
            <a:r>
              <a:rPr lang="en-US" sz="1200" kern="1200" dirty="0">
                <a:solidFill>
                  <a:schemeClr val="tx1"/>
                </a:solidFill>
                <a:effectLst/>
                <a:latin typeface="+mn-lt"/>
                <a:ea typeface="+mn-ea"/>
                <a:cs typeface="+mn-cs"/>
              </a:rPr>
              <a:t>We will note that this approach is expected to be sensitive to choose of lines and discretization system, and therefore we will not recommend relying on it unless the line discretization is very fine, resulting in a small discretization effect/</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3510325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𝑆𝑁𝑅</m:t>
                        </m:r>
                      </m:e>
                      <m:sub>
                        <m:r>
                          <a:rPr lang="en-US" sz="1200" i="1" kern="1200">
                            <a:solidFill>
                              <a:schemeClr val="tx1"/>
                            </a:solidFill>
                            <a:effectLst/>
                            <a:latin typeface="Cambria Math" panose="02040503050406030204" pitchFamily="18" charset="0"/>
                            <a:ea typeface="+mn-ea"/>
                            <a:cs typeface="+mn-cs"/>
                          </a:rPr>
                          <m:t>𝑝𝑑</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100</m:t>
                        </m:r>
                        <m:r>
                          <a:rPr lang="en-US" sz="1200" i="1" kern="1200">
                            <a:solidFill>
                              <a:schemeClr val="tx1"/>
                            </a:solidFill>
                            <a:effectLst/>
                            <a:latin typeface="Cambria Math" panose="02040503050406030204" pitchFamily="18" charset="0"/>
                            <a:ea typeface="+mn-ea"/>
                            <a:cs typeface="+mn-cs"/>
                          </a:rPr>
                          <m:t>%</m:t>
                        </m:r>
                      </m:sub>
                    </m:sSub>
                  </m:oMath>
                </a14:m>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8"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9"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10"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11"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r>
                  <a:rPr lang="en-US" sz="1200" i="0" kern="1200">
                    <a:solidFill>
                      <a:schemeClr val="tx1"/>
                    </a:solidFill>
                    <a:effectLst/>
                    <a:latin typeface="+mn-lt"/>
                    <a:ea typeface="+mn-ea"/>
                    <a:cs typeface="+mn-cs"/>
                  </a:rPr>
                  <a:t>〖𝑆𝑁𝑅〗_(𝑝𝑑=100%)</a:t>
                </a:r>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10"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12"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every step, in the X direction, the shift of the window is bounded by one pixel in each direction base on the target scenario limitation.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This PD definition is counted for the probability of staying close enough to the ground truth and making overall successful trajectory detection inside the image boundaries. This probability is a good performance measure because it requires that both measures will get high enough values.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95525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3388740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e>
                    </m:acc>
                  </m:oMath>
                </a14:m>
                <a:r>
                  <a:rPr lang="en-US" sz="1200" kern="1200" dirty="0">
                    <a:solidFill>
                      <a:schemeClr val="tx1"/>
                    </a:solidFill>
                    <a:effectLst/>
                    <a:latin typeface="+mn-lt"/>
                    <a:ea typeface="+mn-ea"/>
                    <a:cs typeface="+mn-cs"/>
                  </a:rPr>
                  <a:t> is larger than in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oMath>
                </a14:m>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Choice>
        <mc:Fallback xmlns="">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r>
                  <a:rPr lang="en-US" sz="1200" i="0" kern="1200">
                    <a:solidFill>
                      <a:schemeClr val="tx1"/>
                    </a:solidFill>
                    <a:effectLst/>
                    <a:latin typeface="+mn-lt"/>
                    <a:ea typeface="+mn-ea"/>
                    <a:cs typeface="+mn-cs"/>
                  </a:rPr>
                  <a:t>(𝜒𝑓) ̂</a:t>
                </a:r>
                <a:r>
                  <a:rPr lang="en-US" sz="1200" kern="1200" dirty="0">
                    <a:solidFill>
                      <a:schemeClr val="tx1"/>
                    </a:solidFill>
                    <a:effectLst/>
                    <a:latin typeface="+mn-lt"/>
                    <a:ea typeface="+mn-ea"/>
                    <a:cs typeface="+mn-cs"/>
                  </a:rPr>
                  <a:t> is larger than in </a:t>
                </a:r>
                <a:r>
                  <a:rPr lang="en-US" sz="1200" i="0" kern="1200">
                    <a:solidFill>
                      <a:schemeClr val="tx1"/>
                    </a:solidFill>
                    <a:effectLst/>
                    <a:latin typeface="+mn-lt"/>
                    <a:ea typeface="+mn-ea"/>
                    <a:cs typeface="+mn-cs"/>
                  </a:rPr>
                  <a:t>𝜒𝑓</a:t>
                </a:r>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3680978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that give solution to best path in hidden state Markov model</a:t>
            </a:r>
          </a:p>
          <a:p>
            <a:endParaRPr lang="en-US" dirty="0"/>
          </a:p>
          <a:p>
            <a:r>
              <a:rPr lang="en-US" dirty="0"/>
              <a:t>Discrete-State HMMs </a:t>
            </a:r>
          </a:p>
          <a:p>
            <a:r>
              <a:rPr lang="en-US" dirty="0"/>
              <a:t>	Inference:  Filtering, smoothing, Viterbi, classification </a:t>
            </a:r>
          </a:p>
          <a:p>
            <a:r>
              <a:rPr lang="en-US" dirty="0"/>
              <a:t>	Learning:  EM algorithm</a:t>
            </a:r>
          </a:p>
          <a:p>
            <a:r>
              <a:rPr lang="en-US" dirty="0"/>
              <a:t>Continuous-State HMMs </a:t>
            </a:r>
          </a:p>
          <a:p>
            <a:r>
              <a:rPr lang="en-US" dirty="0"/>
              <a:t>	Linear state space models:  Kalman filters </a:t>
            </a:r>
          </a:p>
          <a:p>
            <a:r>
              <a:rPr lang="en-US" dirty="0"/>
              <a:t>	Nonlinear dynamical systems:  Particle filters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testing scenarios, the target is born in the first image and never dies.</a:t>
            </a:r>
          </a:p>
          <a:p>
            <a:endParaRPr lang="en-US" dirty="0"/>
          </a:p>
          <a:p>
            <a:endParaRPr lang="en-US" dirty="0"/>
          </a:p>
          <a:p>
            <a:r>
              <a:rPr lang="en-US" sz="1200" b="0" i="0" u="none" strike="noStrike" kern="1200" dirty="0">
                <a:solidFill>
                  <a:schemeClr val="tx1"/>
                </a:solidFill>
                <a:effectLst/>
                <a:latin typeface="+mn-lt"/>
                <a:ea typeface="+mn-ea"/>
                <a:cs typeface="+mn-cs"/>
              </a:rPr>
              <a:t>Dynamic Programming idea is to simply store the results of subproblems, so that we do not have to re-compute them when needed later.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47</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48</a:t>
            </a:fld>
            <a:endParaRPr lang="en-US"/>
          </a:p>
        </p:txBody>
      </p:sp>
    </p:spTree>
    <p:extLst>
      <p:ext uri="{BB962C8B-B14F-4D97-AF65-F5344CB8AC3E}">
        <p14:creationId xmlns:p14="http://schemas.microsoft.com/office/powerpoint/2010/main" val="3041045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49</a:t>
            </a:fld>
            <a:endParaRPr lang="en-US"/>
          </a:p>
        </p:txBody>
      </p:sp>
    </p:spTree>
    <p:extLst>
      <p:ext uri="{BB962C8B-B14F-4D97-AF65-F5344CB8AC3E}">
        <p14:creationId xmlns:p14="http://schemas.microsoft.com/office/powerpoint/2010/main" val="4134726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a:t>
                </a:r>
                <a:endParaRPr lang="en-US"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cs typeface="David" panose="020E0502060401010101" pitchFamily="34" charset="-79"/>
                  </a:rPr>
                  <a:t>〖</a:t>
                </a:r>
                <a:r>
                  <a:rPr lang="en-US" i="0">
                    <a:latin typeface="Cambria Math" panose="02040503050406030204" pitchFamily="18" charset="0"/>
                    <a:ea typeface="Times New Roman" panose="02020603050405020304" pitchFamily="18" charset="0"/>
                    <a:cs typeface="David" panose="020E0502060401010101" pitchFamily="34" charset="-79"/>
                  </a:rPr>
                  <a:t>𝑆𝑁𝑅〗_(𝑝𝑑=100%)</a:t>
                </a:r>
                <a:r>
                  <a:rPr lang="en-US" dirty="0">
                    <a:latin typeface="David" panose="020E0502060401010101" pitchFamily="34" charset="-79"/>
                    <a:ea typeface="Times New Roman" panose="02020603050405020304" pitchFamily="18" charset="0"/>
                  </a:rPr>
                  <a:t> (100% tracking PD at Max. SNR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50</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oMath>
                </a14:m>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r>
                  <a:rPr lang="en-US" sz="1200" i="0" kern="1200">
                    <a:solidFill>
                      <a:schemeClr val="tx1"/>
                    </a:solidFill>
                    <a:effectLst/>
                    <a:latin typeface="+mn-lt"/>
                    <a:ea typeface="+mn-ea"/>
                    <a:cs typeface="+mn-cs"/>
                  </a:rPr>
                  <a:t>𝛼=1%</a:t>
                </a:r>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51</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strength of the Viterbi algorithm that once it starts tracking the target in most cases, it will never lose it (under the assumption of continuous and regular path) this cannot be said about the dynamic SHAS in its current configuration that has a higher probability of losing track of the target then the Viterbi.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Dynamic SHAS based tracking algorithm exhibits high tracking scores at the start of the trajectory as a result of the 'maximum coefficient' ability to successfully detect the first segments once a window overlaps the trajectory even for relatively low SNR. It looks like a good idea to take advantage of the fast-tracking ability of dynamic SHAS and the good tracking stability of the Viterbi described.</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52</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target in the first scene (a)) is embedded with SCR equal to 0.9. Below this level of SCR, the target is lost when passing next to the cloud on its left from step 15. The target in the second scene (b)) is embedded with an SCR equal to 1.35. Below this level of SCR, the target passing through the cloud at the start of the trajectory is lost when it leaves the cloud at step 12. As expected, when the target contrast is low compared to the local environment, and there are outliers positioned not in the forward direction of the moving target, the target is lost.</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53</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the proposed tracking algorithm in a real scene of a plane flying through the clouds in a considerable distance from the IR camera exhibits consistent tracking behavior along with the scene even for relatively low SCR using 8-pixels window size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54</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55</a:t>
            </a:fld>
            <a:endParaRPr lang="en-US"/>
          </a:p>
        </p:txBody>
      </p:sp>
    </p:spTree>
    <p:extLst>
      <p:ext uri="{BB962C8B-B14F-4D97-AF65-F5344CB8AC3E}">
        <p14:creationId xmlns:p14="http://schemas.microsoft.com/office/powerpoint/2010/main" val="2732908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4/3/2020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4/3/2020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4/3/2020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4/3/2020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4/3/2020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Layout" Target="../slideLayouts/slideLayout2.xml"/><Relationship Id="rId7" Type="http://schemas.openxmlformats.org/officeDocument/2006/relationships/image" Target="../media/image78.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notesSlide" Target="../notesSlides/notesSlide35.xml"/><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36.xml"/><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800.png"/><Relationship Id="rId7" Type="http://schemas.openxmlformats.org/officeDocument/2006/relationships/image" Target="../media/image8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4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slide" Target="slide4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930.png"/><Relationship Id="rId4" Type="http://schemas.openxmlformats.org/officeDocument/2006/relationships/slide" Target="slide46.xml"/></Relationships>
</file>

<file path=ppt/slides/_rels/slide44.xml.rels><?xml version="1.0" encoding="UTF-8" standalone="yes"?>
<Relationships xmlns="http://schemas.openxmlformats.org/package/2006/relationships"><Relationship Id="rId3" Type="http://schemas.openxmlformats.org/officeDocument/2006/relationships/image" Target="../media/image940.png"/><Relationship Id="rId7" Type="http://schemas.openxmlformats.org/officeDocument/2006/relationships/slide" Target="slide4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4.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slide" Target="slide43.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slide" Target="slide51.xml"/><Relationship Id="rId4" Type="http://schemas.openxmlformats.org/officeDocument/2006/relationships/image" Target="../media/image128.pn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35.png"/><Relationship Id="rId3" Type="http://schemas.microsoft.com/office/2007/relationships/media" Target="../media/media5.avi"/><Relationship Id="rId7" Type="http://schemas.openxmlformats.org/officeDocument/2006/relationships/image" Target="../media/image134.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video" Target="../media/media5.avi"/><Relationship Id="rId9" Type="http://schemas.openxmlformats.org/officeDocument/2006/relationships/image" Target="../media/image13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137.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39.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Prof.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the X-ray Transform</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9009"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9010"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9011"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815820"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4227805" y="4290588"/>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753908" y="4375676"/>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62464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p>
          <a:p>
            <a:pPr algn="ctr"/>
            <a:r>
              <a:rPr lang="en-US" sz="2000" b="1" dirty="0">
                <a:solidFill>
                  <a:schemeClr val="tx1"/>
                </a:solidFill>
              </a:rPr>
              <a:t>Computation of the 3D X-ray Coefficients</a:t>
            </a:r>
            <a:endParaRPr lang="en-US" sz="20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85244" y="160972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transform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The 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 </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26560" y="1175228"/>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
        <p:nvSpPr>
          <p:cNvPr id="2" name="Rectangle 1">
            <a:extLst>
              <a:ext uri="{FF2B5EF4-FFF2-40B4-BE49-F238E27FC236}">
                <a16:creationId xmlns:a16="http://schemas.microsoft.com/office/drawing/2014/main" id="{08B55D84-C459-4677-ABBE-E1A748D8E902}"/>
              </a:ext>
            </a:extLst>
          </p:cNvPr>
          <p:cNvSpPr/>
          <p:nvPr/>
        </p:nvSpPr>
        <p:spPr>
          <a:xfrm>
            <a:off x="3835374" y="5824248"/>
            <a:ext cx="5008936" cy="369332"/>
          </a:xfrm>
          <a:prstGeom prst="rect">
            <a:avLst/>
          </a:prstGeom>
        </p:spPr>
        <p:txBody>
          <a:bodyPr wrap="none">
            <a:spAutoFit/>
          </a:bodyPr>
          <a:lstStyle/>
          <a:p>
            <a:pPr algn="ctr"/>
            <a:r>
              <a:rPr lang="en-US" dirty="0"/>
              <a:t>Visual C - Intel® Core™ i7-6700K CPU @ 4.00GHz</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d>
                            <m:dPr>
                              <m:ctrlPr>
                                <a:rPr lang="en-US" sz="1600" i="1">
                                  <a:latin typeface="Cambria Math" panose="02040503050406030204" pitchFamily="18" charset="0"/>
                                </a:rPr>
                              </m:ctrlPr>
                            </m:dPr>
                            <m:e>
                              <m:r>
                                <a:rPr lang="en-US" sz="1600" i="1">
                                  <a:latin typeface="Cambria Math" panose="02040503050406030204" pitchFamily="18" charset="0"/>
                                </a:rPr>
                                <m:t>𝜇</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822" y="2881949"/>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6"/>
          <a:stretch>
            <a:fillRect/>
          </a:stretch>
        </p:blipFill>
        <p:spPr>
          <a:xfrm>
            <a:off x="2867022" y="1793146"/>
            <a:ext cx="2086928" cy="1531752"/>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7"/>
          <a:stretch>
            <a:fillRect/>
          </a:stretch>
        </p:blipFill>
        <p:spPr>
          <a:xfrm>
            <a:off x="2867022" y="3841271"/>
            <a:ext cx="2086928" cy="1647060"/>
          </a:xfrm>
          <a:prstGeom prst="rect">
            <a:avLst/>
          </a:prstGeom>
        </p:spPr>
      </p:pic>
      <p:sp>
        <p:nvSpPr>
          <p:cNvPr id="3" name="Parallelogram 2">
            <a:extLst>
              <a:ext uri="{FF2B5EF4-FFF2-40B4-BE49-F238E27FC236}">
                <a16:creationId xmlns:a16="http://schemas.microsoft.com/office/drawing/2014/main" id="{99293646-3410-490F-B07E-18A61F37F1B5}"/>
              </a:ext>
            </a:extLst>
          </p:cNvPr>
          <p:cNvSpPr/>
          <p:nvPr/>
        </p:nvSpPr>
        <p:spPr>
          <a:xfrm rot="20767471">
            <a:off x="1449023" y="3610714"/>
            <a:ext cx="146312" cy="84322"/>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hlinkClick r:id="rId8" action="ppaction://hlinksldjump"/>
            <a:extLst>
              <a:ext uri="{FF2B5EF4-FFF2-40B4-BE49-F238E27FC236}">
                <a16:creationId xmlns:a16="http://schemas.microsoft.com/office/drawing/2014/main" id="{92CAC290-5DC6-49AA-8A47-FB728C4EAE4C}"/>
              </a:ext>
            </a:extLst>
          </p:cNvPr>
          <p:cNvPicPr>
            <a:picLocks noChangeAspect="1"/>
          </p:cNvPicPr>
          <p:nvPr/>
        </p:nvPicPr>
        <p:blipFill>
          <a:blip r:embed="rId9"/>
          <a:stretch>
            <a:fillRect/>
          </a:stretch>
        </p:blipFill>
        <p:spPr>
          <a:xfrm>
            <a:off x="5170840" y="3180560"/>
            <a:ext cx="2352200" cy="1061580"/>
          </a:xfrm>
          <a:prstGeom prst="rect">
            <a:avLst/>
          </a:prstGeom>
        </p:spPr>
      </p:pic>
      <p:pic>
        <p:nvPicPr>
          <p:cNvPr id="19" name="ST2yM075z025WIN8WoffPlusSNR3.5">
            <a:hlinkClick r:id="" action="ppaction://media"/>
            <a:extLst>
              <a:ext uri="{FF2B5EF4-FFF2-40B4-BE49-F238E27FC236}">
                <a16:creationId xmlns:a16="http://schemas.microsoft.com/office/drawing/2014/main" id="{C884E5EA-F06B-49C0-A759-124D70E9621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366662" y="1895558"/>
            <a:ext cx="4625229" cy="3468922"/>
          </a:xfrm>
          <a:prstGeom prst="rect">
            <a:avLst/>
          </a:prstGeom>
        </p:spPr>
      </p:pic>
    </p:spTree>
    <p:extLst>
      <p:ext uri="{BB962C8B-B14F-4D97-AF65-F5344CB8AC3E}">
        <p14:creationId xmlns:p14="http://schemas.microsoft.com/office/powerpoint/2010/main" val="59810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19"/>
                </p:tgtEl>
              </p:cMediaNode>
            </p:video>
            <p:seq concurrent="1" nextAc="seek">
              <p:cTn id="28" restart="whenNotActive" fill="hold" evtFilter="cancelBubble" nodeType="interactiveSeq">
                <p:stCondLst>
                  <p:cond evt="onClick" delay="0">
                    <p:tgtEl>
                      <p:spTgt spid="1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9"/>
                                        </p:tgtEl>
                                      </p:cBhvr>
                                    </p:cmd>
                                  </p:childTnLst>
                                </p:cTn>
                              </p:par>
                            </p:childTnLst>
                          </p:cTn>
                        </p:par>
                      </p:childTnLst>
                    </p:cTn>
                  </p:par>
                </p:childTnLst>
              </p:cTn>
              <p:nextCondLst>
                <p:cond evt="onClick" delay="0">
                  <p:tgtEl>
                    <p:spTgt spid="19"/>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562678"/>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sp>
        <p:nvSpPr>
          <p:cNvPr id="2" name="Arrow: Curved Left 1">
            <a:hlinkClick r:id="rId3" action="ppaction://hlinksldjump"/>
            <a:extLst>
              <a:ext uri="{FF2B5EF4-FFF2-40B4-BE49-F238E27FC236}">
                <a16:creationId xmlns:a16="http://schemas.microsoft.com/office/drawing/2014/main" id="{7FF33CCB-C2B2-439B-9D3A-229E8009C2B0}"/>
              </a:ext>
            </a:extLst>
          </p:cNvPr>
          <p:cNvSpPr/>
          <p:nvPr/>
        </p:nvSpPr>
        <p:spPr>
          <a:xfrm>
            <a:off x="11757740" y="6303433"/>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45DF5522-0361-4150-8B89-12A7C04352B5}"/>
              </a:ext>
            </a:extLst>
          </p:cNvPr>
          <p:cNvPicPr>
            <a:picLocks noChangeAspect="1"/>
          </p:cNvPicPr>
          <p:nvPr/>
        </p:nvPicPr>
        <p:blipFill>
          <a:blip r:embed="rId4"/>
          <a:stretch>
            <a:fillRect/>
          </a:stretch>
        </p:blipFill>
        <p:spPr>
          <a:xfrm>
            <a:off x="5901363" y="1111460"/>
            <a:ext cx="5648566" cy="5732644"/>
          </a:xfrm>
          <a:prstGeom prst="rect">
            <a:avLst/>
          </a:prstGeom>
        </p:spPr>
      </p:pic>
      <p:pic>
        <p:nvPicPr>
          <p:cNvPr id="3" name="Picture 2">
            <a:extLst>
              <a:ext uri="{FF2B5EF4-FFF2-40B4-BE49-F238E27FC236}">
                <a16:creationId xmlns:a16="http://schemas.microsoft.com/office/drawing/2014/main" id="{6221A116-B9BE-4065-BE01-5D2B0D4873F5}"/>
              </a:ext>
            </a:extLst>
          </p:cNvPr>
          <p:cNvPicPr>
            <a:picLocks noChangeAspect="1"/>
          </p:cNvPicPr>
          <p:nvPr/>
        </p:nvPicPr>
        <p:blipFill>
          <a:blip r:embed="rId5"/>
          <a:stretch>
            <a:fillRect/>
          </a:stretch>
        </p:blipFill>
        <p:spPr>
          <a:xfrm>
            <a:off x="393701" y="3165249"/>
            <a:ext cx="5426075" cy="2371725"/>
          </a:xfrm>
          <a:prstGeom prst="rect">
            <a:avLst/>
          </a:prstGeom>
        </p:spPr>
      </p:pic>
      <p:pic>
        <p:nvPicPr>
          <p:cNvPr id="8" name="Picture 7">
            <a:extLst>
              <a:ext uri="{FF2B5EF4-FFF2-40B4-BE49-F238E27FC236}">
                <a16:creationId xmlns:a16="http://schemas.microsoft.com/office/drawing/2014/main" id="{E0EC9B69-5AE3-4747-9A03-2EEEEC259EC7}"/>
              </a:ext>
            </a:extLst>
          </p:cNvPr>
          <p:cNvPicPr>
            <a:picLocks noChangeAspect="1"/>
          </p:cNvPicPr>
          <p:nvPr/>
        </p:nvPicPr>
        <p:blipFill>
          <a:blip r:embed="rId6"/>
          <a:stretch>
            <a:fillRect/>
          </a:stretch>
        </p:blipFill>
        <p:spPr>
          <a:xfrm>
            <a:off x="171209" y="6544733"/>
            <a:ext cx="2076450" cy="142875"/>
          </a:xfrm>
          <a:prstGeom prst="rect">
            <a:avLst/>
          </a:prstGeom>
        </p:spPr>
      </p:pic>
      <p:pic>
        <p:nvPicPr>
          <p:cNvPr id="9" name="Picture 8">
            <a:extLst>
              <a:ext uri="{FF2B5EF4-FFF2-40B4-BE49-F238E27FC236}">
                <a16:creationId xmlns:a16="http://schemas.microsoft.com/office/drawing/2014/main" id="{0E0CBCA3-8C69-4CBA-AE32-19FB62B008D0}"/>
              </a:ext>
            </a:extLst>
          </p:cNvPr>
          <p:cNvPicPr>
            <a:picLocks noChangeAspect="1"/>
          </p:cNvPicPr>
          <p:nvPr/>
        </p:nvPicPr>
        <p:blipFill>
          <a:blip r:embed="rId7"/>
          <a:stretch>
            <a:fillRect/>
          </a:stretch>
        </p:blipFill>
        <p:spPr>
          <a:xfrm>
            <a:off x="9591675" y="849704"/>
            <a:ext cx="1800225" cy="190500"/>
          </a:xfrm>
          <a:prstGeom prst="rect">
            <a:avLst/>
          </a:prstGeom>
        </p:spPr>
      </p:pic>
      <p:pic>
        <p:nvPicPr>
          <p:cNvPr id="11" name="Picture 10">
            <a:extLst>
              <a:ext uri="{FF2B5EF4-FFF2-40B4-BE49-F238E27FC236}">
                <a16:creationId xmlns:a16="http://schemas.microsoft.com/office/drawing/2014/main" id="{5EE07319-33E2-430D-A56F-60BBE55648DA}"/>
              </a:ext>
            </a:extLst>
          </p:cNvPr>
          <p:cNvPicPr>
            <a:picLocks noChangeAspect="1"/>
          </p:cNvPicPr>
          <p:nvPr/>
        </p:nvPicPr>
        <p:blipFill>
          <a:blip r:embed="rId8"/>
          <a:stretch>
            <a:fillRect/>
          </a:stretch>
        </p:blipFill>
        <p:spPr>
          <a:xfrm>
            <a:off x="459189" y="1668689"/>
            <a:ext cx="5010150" cy="838200"/>
          </a:xfrm>
          <a:prstGeom prst="rect">
            <a:avLst/>
          </a:prstGeom>
        </p:spPr>
      </p:pic>
    </p:spTree>
    <p:extLst>
      <p:ext uri="{BB962C8B-B14F-4D97-AF65-F5344CB8AC3E}">
        <p14:creationId xmlns:p14="http://schemas.microsoft.com/office/powerpoint/2010/main" val="3865940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631189"/>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288519" y="1325148"/>
                <a:ext cx="5118568" cy="525196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0</m:t>
                        </m:r>
                      </m:sub>
                    </m:sSub>
                    <m:r>
                      <a:rPr lang="en-US" sz="160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1</m:t>
                        </m:r>
                      </m:sub>
                    </m:sSub>
                    <m:r>
                      <a:rPr lang="en-US" sz="1600">
                        <a:solidFill>
                          <a:schemeClr val="tx1"/>
                        </a:solidFill>
                        <a:latin typeface="Cambria Math" panose="02040503050406030204" pitchFamily="18" charset="0"/>
                      </a:rPr>
                      <m:t> : </m:t>
                    </m:r>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h</m:t>
                    </m:r>
                    <m:r>
                      <a:rPr lang="en-US" sz="1600" i="1">
                        <a:solidFill>
                          <a:schemeClr val="tx1"/>
                        </a:solidFill>
                        <a:latin typeface="Cambria Math" panose="02040503050406030204" pitchFamily="18" charset="0"/>
                      </a:rPr>
                      <m:t>𝑒</m:t>
                    </m:r>
                    <m:r>
                      <a:rPr lang="en-US" sz="1600">
                        <a:solidFill>
                          <a:schemeClr val="tx1"/>
                        </a:solidFill>
                        <a:latin typeface="Cambria Math" panose="02040503050406030204" pitchFamily="18" charset="0"/>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14:m>
                  <m:oMath xmlns:m="http://schemas.openxmlformats.org/officeDocument/2006/math">
                    <m:r>
                      <a:rPr lang="en-US" sz="1400" b="0" i="1"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𝐜𝐫𝐢𝐭𝐢𝐜𝐚𝐥</m:t>
                    </m:r>
                    <m:r>
                      <a:rPr lang="en-US" sz="1400" b="1" i="0" smtClean="0">
                        <a:solidFill>
                          <a:schemeClr val="tx1"/>
                        </a:solidFill>
                        <a:latin typeface="Cambria Math" panose="02040503050406030204" pitchFamily="18" charset="0"/>
                      </a:rPr>
                      <m:t> </m:t>
                    </m:r>
                  </m:oMath>
                </a14:m>
                <a:r>
                  <a:rPr lang="en-US" sz="1400" dirty="0">
                    <a:solidFill>
                      <a:schemeClr val="tx1"/>
                    </a:solidFill>
                    <a:latin typeface="+mj-lt"/>
                  </a:rPr>
                  <a:t>SNR’ – for </a:t>
                </a:r>
                <a14:m>
                  <m:oMath xmlns:m="http://schemas.openxmlformats.org/officeDocument/2006/math">
                    <m:r>
                      <m:rPr>
                        <m:sty m:val="p"/>
                      </m:rPr>
                      <a:rPr lang="en-US" sz="1400" i="0" smtClean="0">
                        <a:solidFill>
                          <a:schemeClr val="tx1"/>
                        </a:solidFill>
                        <a:latin typeface="Cambria Math" panose="02040503050406030204" pitchFamily="18" charset="0"/>
                      </a:rPr>
                      <m:t>α</m:t>
                    </m:r>
                  </m:oMath>
                </a14:m>
                <a:r>
                  <a:rPr lang="en-US" sz="1400" dirty="0">
                    <a:solidFill>
                      <a:schemeClr val="tx1"/>
                    </a:solidFill>
                    <a:latin typeface="+mj-lt"/>
                  </a:rPr>
                  <a:t> – 5% / </a:t>
                </a:r>
                <a14:m>
                  <m:oMath xmlns:m="http://schemas.openxmlformats.org/officeDocument/2006/math">
                    <m:r>
                      <m:rPr>
                        <m:sty m:val="p"/>
                      </m:rPr>
                      <a:rPr lang="en-US" sz="1400" i="0" smtClean="0">
                        <a:solidFill>
                          <a:schemeClr val="tx1"/>
                        </a:solidFill>
                        <a:latin typeface="Cambria Math" panose="02040503050406030204" pitchFamily="18" charset="0"/>
                      </a:rPr>
                      <m:t>β</m:t>
                    </m:r>
                  </m:oMath>
                </a14:m>
                <a:r>
                  <a:rPr lang="en-US" sz="1400" dirty="0">
                    <a:solidFill>
                      <a:schemeClr val="tx1"/>
                    </a:solidFill>
                    <a:latin typeface="+mj-lt"/>
                  </a:rPr>
                  <a:t>- 2% and </a:t>
                </a:r>
                <a14:m>
                  <m:oMath xmlns:m="http://schemas.openxmlformats.org/officeDocument/2006/math">
                    <m:r>
                      <m:rPr>
                        <m:sty m:val="p"/>
                      </m:rPr>
                      <a:rPr lang="en-US" sz="1400" i="0">
                        <a:solidFill>
                          <a:schemeClr val="tx1"/>
                        </a:solidFill>
                        <a:latin typeface="Cambria Math" panose="02040503050406030204" pitchFamily="18" charset="0"/>
                      </a:rPr>
                      <m:t>α</m:t>
                    </m:r>
                  </m:oMath>
                </a14:m>
                <a:r>
                  <a:rPr lang="en-US" sz="1400" dirty="0">
                    <a:solidFill>
                      <a:schemeClr val="tx1"/>
                    </a:solidFill>
                    <a:latin typeface="+mj-lt"/>
                  </a:rPr>
                  <a:t> – 1% / </a:t>
                </a:r>
                <a14:m>
                  <m:oMath xmlns:m="http://schemas.openxmlformats.org/officeDocument/2006/math">
                    <m:r>
                      <m:rPr>
                        <m:sty m:val="p"/>
                      </m:rPr>
                      <a:rPr lang="en-US" sz="1400" i="0">
                        <a:solidFill>
                          <a:schemeClr val="tx1"/>
                        </a:solidFill>
                        <a:latin typeface="Cambria Math" panose="02040503050406030204" pitchFamily="18" charset="0"/>
                      </a:rPr>
                      <m:t>β</m:t>
                    </m:r>
                  </m:oMath>
                </a14:m>
                <a:r>
                  <a:rPr lang="en-US" sz="1400" dirty="0">
                    <a:solidFill>
                      <a:schemeClr val="tx1"/>
                    </a:solidFill>
                    <a:latin typeface="+mj-lt"/>
                  </a:rPr>
                  <a:t>- 5%</a:t>
                </a:r>
              </a:p>
              <a:p>
                <a:endParaRPr lang="en-US" sz="1800" dirty="0">
                  <a:solidFill>
                    <a:schemeClr val="tx1"/>
                  </a:solidFill>
                </a:endParaRPr>
              </a:p>
              <a:p>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288519" y="1325148"/>
                <a:ext cx="5118568" cy="5251966"/>
              </a:xfrm>
              <a:prstGeom prst="rect">
                <a:avLst/>
              </a:prstGeom>
              <a:blipFill>
                <a:blip r:embed="rId3"/>
                <a:stretch>
                  <a:fillRect l="-595" t="-58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004559" y="1325149"/>
            <a:ext cx="5955828" cy="525196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‘Tracking’ criteria</a:t>
            </a:r>
          </a:p>
          <a:p>
            <a:r>
              <a:rPr lang="en-US" sz="1600" dirty="0">
                <a:solidFill>
                  <a:schemeClr val="tx1"/>
                </a:solidFill>
              </a:rPr>
              <a:t>The posterior probability that the 'maximum coefficient' represents:</a:t>
            </a:r>
          </a:p>
          <a:p>
            <a:r>
              <a:rPr lang="en-US" sz="1600" b="1" dirty="0">
                <a:solidFill>
                  <a:schemeClr val="tx1"/>
                </a:solidFill>
              </a:rPr>
              <a:t>mode 0  - </a:t>
            </a:r>
            <a:r>
              <a:rPr lang="en-US" sz="1600" dirty="0">
                <a:solidFill>
                  <a:schemeClr val="tx1"/>
                </a:solidFill>
              </a:rPr>
              <a:t>The exact line.</a:t>
            </a:r>
          </a:p>
          <a:p>
            <a:r>
              <a:rPr lang="en-US" sz="1600" b="1" dirty="0">
                <a:solidFill>
                  <a:schemeClr val="tx1"/>
                </a:solidFill>
              </a:rPr>
              <a:t>mode 1  - </a:t>
            </a:r>
            <a:r>
              <a:rPr lang="en-US" sz="1600" dirty="0">
                <a:solidFill>
                  <a:schemeClr val="tx1"/>
                </a:solidFill>
              </a:rPr>
              <a:t>A line with mid-point aligned to the cube center.</a:t>
            </a:r>
            <a:endParaRPr lang="en-US" sz="1600" b="1" dirty="0">
              <a:solidFill>
                <a:schemeClr val="tx1"/>
              </a:solidFill>
            </a:endParaRPr>
          </a:p>
          <a:p>
            <a:r>
              <a:rPr lang="en-US" sz="1600" b="1" dirty="0">
                <a:solidFill>
                  <a:schemeClr val="tx1"/>
                </a:solidFill>
              </a:rPr>
              <a:t>mode 2  - </a:t>
            </a:r>
            <a:r>
              <a:rPr lang="en-US" sz="1600" dirty="0">
                <a:solidFill>
                  <a:schemeClr val="tx1"/>
                </a:solidFill>
              </a:rPr>
              <a:t>A line with a mid-point with an offset magnitude of one or two (either positive or negative) from the cube center.</a:t>
            </a:r>
            <a:endParaRPr lang="en-US" sz="1600" b="1" dirty="0">
              <a:solidFill>
                <a:schemeClr val="tx1"/>
              </a:solidFill>
            </a:endParaRPr>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081801843"/>
              </p:ext>
            </p:extLst>
          </p:nvPr>
        </p:nvGraphicFramePr>
        <p:xfrm>
          <a:off x="583812" y="3525574"/>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sz="1200" dirty="0"/>
                    </a:p>
                  </a:txBody>
                  <a:tcPr/>
                </a:tc>
                <a:tc>
                  <a:txBody>
                    <a:bodyPr/>
                    <a:lstStyle/>
                    <a:p>
                      <a:r>
                        <a:rPr lang="en-US" sz="1200" dirty="0"/>
                        <a:t>Straight</a:t>
                      </a:r>
                    </a:p>
                  </a:txBody>
                  <a:tcPr/>
                </a:tc>
                <a:tc>
                  <a:txBody>
                    <a:bodyPr/>
                    <a:lstStyle/>
                    <a:p>
                      <a:r>
                        <a:rPr lang="en-US" sz="1200" dirty="0"/>
                        <a:t>Curved</a:t>
                      </a:r>
                    </a:p>
                  </a:txBody>
                  <a:tcPr/>
                </a:tc>
                <a:extLst>
                  <a:ext uri="{0D108BD9-81ED-4DB2-BD59-A6C34878D82A}">
                    <a16:rowId xmlns:a16="http://schemas.microsoft.com/office/drawing/2014/main" val="1754829656"/>
                  </a:ext>
                </a:extLst>
              </a:tr>
              <a:tr h="390241">
                <a:tc>
                  <a:txBody>
                    <a:bodyPr/>
                    <a:lstStyle/>
                    <a:p>
                      <a:r>
                        <a:rPr lang="en-US" sz="1200" dirty="0"/>
                        <a:t>8 - pixels</a:t>
                      </a:r>
                    </a:p>
                  </a:txBody>
                  <a:tcPr/>
                </a:tc>
                <a:tc>
                  <a:txBody>
                    <a:bodyPr/>
                    <a:lstStyle/>
                    <a:p>
                      <a:pPr algn="ctr"/>
                      <a:r>
                        <a:rPr lang="en-US" sz="1200" dirty="0"/>
                        <a:t>2.5</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390241">
                <a:tc>
                  <a:txBody>
                    <a:bodyPr/>
                    <a:lstStyle/>
                    <a:p>
                      <a:r>
                        <a:rPr lang="en-US" sz="1200" dirty="0"/>
                        <a:t>16 - pixels</a:t>
                      </a:r>
                    </a:p>
                  </a:txBody>
                  <a:tcPr/>
                </a:tc>
                <a:tc>
                  <a:txBody>
                    <a:bodyPr/>
                    <a:lstStyle/>
                    <a:p>
                      <a:pPr algn="ctr"/>
                      <a:r>
                        <a:rPr lang="en-US" sz="1200" dirty="0"/>
                        <a:t>2</a:t>
                      </a:r>
                    </a:p>
                  </a:txBody>
                  <a:tcPr/>
                </a:tc>
                <a:tc>
                  <a:txBody>
                    <a:bodyPr/>
                    <a:lstStyle/>
                    <a:p>
                      <a:pPr algn="ctr"/>
                      <a:r>
                        <a:rPr lang="en-US" sz="1200" dirty="0"/>
                        <a:t>~3</a:t>
                      </a:r>
                    </a:p>
                  </a:txBody>
                  <a:tcPr/>
                </a:tc>
                <a:extLst>
                  <a:ext uri="{0D108BD9-81ED-4DB2-BD59-A6C34878D82A}">
                    <a16:rowId xmlns:a16="http://schemas.microsoft.com/office/drawing/2014/main" val="3154684060"/>
                  </a:ext>
                </a:extLst>
              </a:tr>
            </a:tbl>
          </a:graphicData>
        </a:graphic>
      </p:graphicFrame>
      <p:sp>
        <p:nvSpPr>
          <p:cNvPr id="7" name="TextBox 6">
            <a:hlinkClick r:id="rId4" action="ppaction://hlinksldjump"/>
            <a:extLst>
              <a:ext uri="{FF2B5EF4-FFF2-40B4-BE49-F238E27FC236}">
                <a16:creationId xmlns:a16="http://schemas.microsoft.com/office/drawing/2014/main" id="{F1761229-CFE8-453C-AAAD-750AA5A42F99}"/>
              </a:ext>
            </a:extLst>
          </p:cNvPr>
          <p:cNvSpPr txBox="1"/>
          <p:nvPr/>
        </p:nvSpPr>
        <p:spPr>
          <a:xfrm>
            <a:off x="902814" y="304041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5" action="ppaction://hlinksldjump"/>
            <a:extLst>
              <a:ext uri="{FF2B5EF4-FFF2-40B4-BE49-F238E27FC236}">
                <a16:creationId xmlns:a16="http://schemas.microsoft.com/office/drawing/2014/main" id="{E9C9A264-98EB-4C52-AA0B-C417CB899686}"/>
              </a:ext>
            </a:extLst>
          </p:cNvPr>
          <p:cNvSpPr/>
          <p:nvPr/>
        </p:nvSpPr>
        <p:spPr>
          <a:xfrm>
            <a:off x="5488779" y="14199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hlinkClick r:id="rId6" action="ppaction://hlinksldjump"/>
            <a:extLst>
              <a:ext uri="{FF2B5EF4-FFF2-40B4-BE49-F238E27FC236}">
                <a16:creationId xmlns:a16="http://schemas.microsoft.com/office/drawing/2014/main" id="{674E8F25-5679-43B2-9FCA-08C71E880247}"/>
              </a:ext>
            </a:extLst>
          </p:cNvPr>
          <p:cNvSpPr/>
          <p:nvPr/>
        </p:nvSpPr>
        <p:spPr>
          <a:xfrm>
            <a:off x="2258289" y="6031302"/>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56A82-EDE2-4047-B172-E21B7B60DBC6}"/>
              </a:ext>
            </a:extLst>
          </p:cNvPr>
          <p:cNvCxnSpPr>
            <a:cxnSpLocks/>
          </p:cNvCxnSpPr>
          <p:nvPr/>
        </p:nvCxnSpPr>
        <p:spPr>
          <a:xfrm>
            <a:off x="5677309" y="1966469"/>
            <a:ext cx="0" cy="38763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390241">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Choice>
        <mc:Fallback xmlns="">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endParaRPr lang="en-US"/>
                        </a:p>
                      </a:txBody>
                      <a:tcPr>
                        <a:blipFill>
                          <a:blip r:embed="rId7"/>
                          <a:stretch>
                            <a:fillRect l="-83974" t="-741" r="-87179" b="-156296"/>
                          </a:stretch>
                        </a:blipFill>
                      </a:tcPr>
                    </a:tc>
                    <a:tc>
                      <a:txBody>
                        <a:bodyPr/>
                        <a:lstStyle/>
                        <a:p>
                          <a:endParaRPr lang="en-US"/>
                        </a:p>
                      </a:txBody>
                      <a:tcPr>
                        <a:blipFill>
                          <a:blip r:embed="rId7"/>
                          <a:stretch>
                            <a:fillRect l="-217424" t="-741" r="-3030" b="-156296"/>
                          </a:stretch>
                        </a:blipFill>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457200">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Fallback>
      </mc:AlternateContent>
      <p:sp>
        <p:nvSpPr>
          <p:cNvPr id="18" name="Rectangle 17">
            <a:extLst>
              <a:ext uri="{FF2B5EF4-FFF2-40B4-BE49-F238E27FC236}">
                <a16:creationId xmlns:a16="http://schemas.microsoft.com/office/drawing/2014/main" id="{5E9BE3E0-68F5-4932-B46C-E3A6B7055156}"/>
              </a:ext>
            </a:extLst>
          </p:cNvPr>
          <p:cNvSpPr/>
          <p:nvPr/>
        </p:nvSpPr>
        <p:spPr>
          <a:xfrm>
            <a:off x="6293078" y="5842795"/>
            <a:ext cx="5898922" cy="307777"/>
          </a:xfrm>
          <a:prstGeom prst="rect">
            <a:avLst/>
          </a:prstGeom>
        </p:spPr>
        <p:txBody>
          <a:bodyPr wrap="square">
            <a:spAutoFit/>
          </a:bodyPr>
          <a:lstStyle/>
          <a:p>
            <a:r>
              <a:rPr lang="en-US" sz="1400" dirty="0">
                <a:latin typeface="+mj-lt"/>
              </a:rPr>
              <a:t>Minimal SNR assuring the error levels for Straight lines – 8 / 16 - pixels</a:t>
            </a:r>
          </a:p>
        </p:txBody>
      </p:sp>
      <mc:AlternateContent xmlns:mc="http://schemas.openxmlformats.org/markup-compatibility/2006" xmlns:a14="http://schemas.microsoft.com/office/drawing/2010/main">
        <mc:Choice Requires="a14">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390241">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Choice>
        <mc:Fallback xmlns="">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endParaRPr lang="en-US"/>
                        </a:p>
                      </a:txBody>
                      <a:tcPr>
                        <a:blipFill>
                          <a:blip r:embed="rId8"/>
                          <a:stretch>
                            <a:fillRect l="-83974" t="-741" r="-87179" b="-116296"/>
                          </a:stretch>
                        </a:blipFill>
                      </a:tcPr>
                    </a:tc>
                    <a:tc>
                      <a:txBody>
                        <a:bodyPr/>
                        <a:lstStyle/>
                        <a:p>
                          <a:endParaRPr lang="en-US"/>
                        </a:p>
                      </a:txBody>
                      <a:tcPr>
                        <a:blipFill>
                          <a:blip r:embed="rId8"/>
                          <a:stretch>
                            <a:fillRect l="-217424" t="-741" r="-3030" b="-116296"/>
                          </a:stretch>
                        </a:blipFill>
                      </a:tcPr>
                    </a:tc>
                    <a:extLst>
                      <a:ext uri="{0D108BD9-81ED-4DB2-BD59-A6C34878D82A}">
                        <a16:rowId xmlns:a16="http://schemas.microsoft.com/office/drawing/2014/main" val="1754829656"/>
                      </a:ext>
                    </a:extLst>
                  </a:tr>
                  <a:tr h="457200">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457200">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Fallback>
      </mc:AlternateContent>
    </p:spTree>
    <p:extLst>
      <p:ext uri="{BB962C8B-B14F-4D97-AF65-F5344CB8AC3E}">
        <p14:creationId xmlns:p14="http://schemas.microsoft.com/office/powerpoint/2010/main" val="368464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pPr>
              <a:buFont typeface="Wingdings" panose="05000000000000000000" pitchFamily="2" charset="2"/>
              <a:buChar char="Ø"/>
            </a:pPr>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pPr>
              <a:buFont typeface="Wingdings" panose="05000000000000000000" pitchFamily="2" charset="2"/>
              <a:buChar char="Ø"/>
            </a:pPr>
            <a:r>
              <a:rPr lang="en-US" altLang="en-US" sz="2800" i="1" dirty="0"/>
              <a:t> 		               </a:t>
            </a:r>
            <a:r>
              <a:rPr lang="en-US" altLang="en-US" sz="2800" dirty="0"/>
              <a:t>-point field</a:t>
            </a:r>
            <a:br>
              <a:rPr lang="en-US" altLang="en-US" sz="2800" dirty="0"/>
            </a:br>
            <a:endParaRPr lang="en-US" altLang="en-US" sz="2800" dirty="0"/>
          </a:p>
          <a:p>
            <a:pPr>
              <a:buFont typeface="Wingdings" panose="05000000000000000000" pitchFamily="2" charset="2"/>
              <a:buChar char="Ø"/>
            </a:pPr>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
        <p:nvSpPr>
          <p:cNvPr id="2" name="Arrow: Curved Left 1">
            <a:hlinkClick r:id="rId9" action="ppaction://hlinksldjump"/>
            <a:extLst>
              <a:ext uri="{FF2B5EF4-FFF2-40B4-BE49-F238E27FC236}">
                <a16:creationId xmlns:a16="http://schemas.microsoft.com/office/drawing/2014/main" id="{7FF33CCB-C2B2-439B-9D3A-229E8009C2B0}"/>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6482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5" name="Picture 14">
            <a:extLst>
              <a:ext uri="{FF2B5EF4-FFF2-40B4-BE49-F238E27FC236}">
                <a16:creationId xmlns:a16="http://schemas.microsoft.com/office/drawing/2014/main" id="{1DC1BDB1-12BA-4214-A69F-59768DF233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13696" y="1212812"/>
            <a:ext cx="6522404" cy="3689387"/>
          </a:xfrm>
          <a:prstGeom prst="rect">
            <a:avLst/>
          </a:prstGeom>
        </p:spPr>
      </p:pic>
      <p:sp>
        <p:nvSpPr>
          <p:cNvPr id="2" name="Rectangle 1">
            <a:extLst>
              <a:ext uri="{FF2B5EF4-FFF2-40B4-BE49-F238E27FC236}">
                <a16:creationId xmlns:a16="http://schemas.microsoft.com/office/drawing/2014/main" id="{5808D7DF-BF34-444D-A1F0-A5C0B8E9EF90}"/>
              </a:ext>
            </a:extLst>
          </p:cNvPr>
          <p:cNvSpPr/>
          <p:nvPr/>
        </p:nvSpPr>
        <p:spPr>
          <a:xfrm>
            <a:off x="980439" y="5392346"/>
            <a:ext cx="10048240" cy="369332"/>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rPr>
              <a:t>Beta Vs. Snr for 'maximum coefficient,' 'second-largest coefficient,' and 'maximum coefficients difference.' </a:t>
            </a:r>
            <a:endParaRPr lang="en-US" dirty="0"/>
          </a:p>
        </p:txBody>
      </p:sp>
      <p:sp>
        <p:nvSpPr>
          <p:cNvPr id="18" name="Arrow: Curved Left 17">
            <a:hlinkClick r:id="rId4" action="ppaction://hlinksldjump"/>
            <a:extLst>
              <a:ext uri="{FF2B5EF4-FFF2-40B4-BE49-F238E27FC236}">
                <a16:creationId xmlns:a16="http://schemas.microsoft.com/office/drawing/2014/main" id="{C75C2810-204C-4B17-BACD-42CC14BF637C}"/>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031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6" name="Picture 15">
            <a:extLst>
              <a:ext uri="{FF2B5EF4-FFF2-40B4-BE49-F238E27FC236}">
                <a16:creationId xmlns:a16="http://schemas.microsoft.com/office/drawing/2014/main" id="{7030D560-E39C-4E67-A275-4AC5E81217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480" y="2117810"/>
            <a:ext cx="5758180" cy="3432090"/>
          </a:xfrm>
          <a:prstGeom prst="rect">
            <a:avLst/>
          </a:prstGeom>
        </p:spPr>
      </p:pic>
      <p:pic>
        <p:nvPicPr>
          <p:cNvPr id="17" name="Picture 16">
            <a:extLst>
              <a:ext uri="{FF2B5EF4-FFF2-40B4-BE49-F238E27FC236}">
                <a16:creationId xmlns:a16="http://schemas.microsoft.com/office/drawing/2014/main" id="{9592CE46-8E48-447A-B6BB-F99782D17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55166" y="2117810"/>
            <a:ext cx="5755640" cy="3350566"/>
          </a:xfrm>
          <a:prstGeom prst="rect">
            <a:avLst/>
          </a:prstGeom>
        </p:spPr>
      </p:pic>
      <p:sp>
        <p:nvSpPr>
          <p:cNvPr id="3" name="Rectangle 2">
            <a:extLst>
              <a:ext uri="{FF2B5EF4-FFF2-40B4-BE49-F238E27FC236}">
                <a16:creationId xmlns:a16="http://schemas.microsoft.com/office/drawing/2014/main" id="{0AEE0B2F-37EF-44E1-88F5-95754A28A66E}"/>
              </a:ext>
            </a:extLst>
          </p:cNvPr>
          <p:cNvSpPr/>
          <p:nvPr/>
        </p:nvSpPr>
        <p:spPr>
          <a:xfrm>
            <a:off x="140058" y="5638235"/>
            <a:ext cx="5793023"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rPr>
              <a:t>Straight vs. Curved Vs. Noise - Maximum / Second Largest coefficients magnitude.</a:t>
            </a:r>
            <a:endParaRPr lang="en-US" dirty="0"/>
          </a:p>
        </p:txBody>
      </p:sp>
      <p:sp>
        <p:nvSpPr>
          <p:cNvPr id="6" name="Rectangle 5">
            <a:extLst>
              <a:ext uri="{FF2B5EF4-FFF2-40B4-BE49-F238E27FC236}">
                <a16:creationId xmlns:a16="http://schemas.microsoft.com/office/drawing/2014/main" id="{961A9E76-B777-4B37-A508-D4FFB813A11C}"/>
              </a:ext>
            </a:extLst>
          </p:cNvPr>
          <p:cNvSpPr/>
          <p:nvPr/>
        </p:nvSpPr>
        <p:spPr>
          <a:xfrm>
            <a:off x="6004559" y="5632852"/>
            <a:ext cx="6096000" cy="646331"/>
          </a:xfrm>
          <a:prstGeom prst="rect">
            <a:avLst/>
          </a:prstGeom>
        </p:spPr>
        <p:txBody>
          <a:bodyPr>
            <a:spAutoFit/>
          </a:bodyPr>
          <a:lstStyle/>
          <a:p>
            <a:pPr algn="ctr"/>
            <a:r>
              <a:rPr lang="en-US" dirty="0">
                <a:latin typeface="David" panose="020E0502060401010101" pitchFamily="34" charset="-79"/>
                <a:ea typeface="Times New Roman" panose="02020603050405020304" pitchFamily="18" charset="0"/>
              </a:rPr>
              <a:t>Straight vs. Curve – Maximum, Second Largest coefficients magnitude difference</a:t>
            </a:r>
            <a:endParaRPr lang="en-US" dirty="0"/>
          </a:p>
        </p:txBody>
      </p:sp>
      <p:sp>
        <p:nvSpPr>
          <p:cNvPr id="11" name="Arrow: Curved Left 10">
            <a:hlinkClick r:id="rId5" action="ppaction://hlinksldjump"/>
            <a:extLst>
              <a:ext uri="{FF2B5EF4-FFF2-40B4-BE49-F238E27FC236}">
                <a16:creationId xmlns:a16="http://schemas.microsoft.com/office/drawing/2014/main" id="{0CF2993B-7EA0-4F77-9B20-C106E46D566F}"/>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123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4</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Choice>
        <mc:Fallback xmlns="">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endParaRPr lang="en-US"/>
                        </a:p>
                      </a:txBody>
                      <a:tcPr>
                        <a:blipFill>
                          <a:blip r:embed="rId3"/>
                          <a:stretch>
                            <a:fillRect l="-200000" t="-175325" r="-300844" b="-102597"/>
                          </a:stretch>
                        </a:blipFill>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endParaRPr lang="en-US"/>
                        </a:p>
                      </a:txBody>
                      <a:tcPr>
                        <a:blipFill>
                          <a:blip r:embed="rId3"/>
                          <a:stretch>
                            <a:fillRect l="-200000" t="-275325" r="-300844" b="-2597"/>
                          </a:stretch>
                        </a:blipFill>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5413A0C-3483-4E50-A7F1-BE08B1C6D847}"/>
                  </a:ext>
                </a:extLst>
              </p:cNvPr>
              <p:cNvSpPr/>
              <p:nvPr/>
            </p:nvSpPr>
            <p:spPr>
              <a:xfrm>
                <a:off x="2813049" y="4346364"/>
                <a:ext cx="6516207" cy="1006301"/>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for trajectories types.</a:t>
                </a:r>
              </a:p>
              <a:p>
                <a:endParaRPr lang="en-US" sz="1100" dirty="0">
                  <a:effectLst/>
                  <a:latin typeface="David" panose="020E0502060401010101" pitchFamily="34" charset="-79"/>
                  <a:ea typeface="Times New Roman" panose="02020603050405020304" pitchFamily="18" charset="0"/>
                </a:endParaRPr>
              </a:p>
              <a:p>
                <a:pPr marL="228600" indent="-228600">
                  <a:buAutoNum type="arabicParenBoth"/>
                </a:pPr>
                <a:r>
                  <a:rPr lang="en-US" sz="1100" dirty="0">
                    <a:effectLst/>
                    <a:latin typeface="David" panose="020E0502060401010101" pitchFamily="34" charset="-79"/>
                    <a:ea typeface="Times New Roman" panose="02020603050405020304" pitchFamily="18" charset="0"/>
                    <a:hlinkClick r:id="rId4" action="ppaction://hlinksldjump"/>
                  </a:rPr>
                  <a:t>regular resolution </a:t>
                </a:r>
                <a:r>
                  <a:rPr lang="en-US" sz="1100" dirty="0">
                    <a:effectLst/>
                    <a:latin typeface="David" panose="020E0502060401010101" pitchFamily="34" charset="-79"/>
                    <a:ea typeface="Times New Roman" panose="02020603050405020304" pitchFamily="18" charset="0"/>
                  </a:rPr>
                  <a:t>– 5 (8-pixels) , 3 (16 – pixels0</a:t>
                </a:r>
                <a:endParaRPr lang="en-US" sz="1100" dirty="0">
                  <a:latin typeface="David" panose="020E0502060401010101" pitchFamily="34" charset="-79"/>
                </a:endParaRPr>
              </a:p>
              <a:p>
                <a:pPr marL="342900" indent="-342900">
                  <a:buAutoNum type="arabicParenBoth"/>
                </a:pPr>
                <a:endParaRPr lang="en-US" dirty="0"/>
              </a:p>
            </p:txBody>
          </p:sp>
        </mc:Choice>
        <mc:Fallback xmlns="">
          <p:sp>
            <p:nvSpPr>
              <p:cNvPr id="2" name="Rectangle 1">
                <a:extLst>
                  <a:ext uri="{FF2B5EF4-FFF2-40B4-BE49-F238E27FC236}">
                    <a16:creationId xmlns:a16="http://schemas.microsoft.com/office/drawing/2014/main" id="{D5413A0C-3483-4E50-A7F1-BE08B1C6D847}"/>
                  </a:ext>
                </a:extLst>
              </p:cNvPr>
              <p:cNvSpPr>
                <a:spLocks noRot="1" noChangeAspect="1" noMove="1" noResize="1" noEditPoints="1" noAdjustHandles="1" noChangeArrowheads="1" noChangeShapeType="1" noTextEdit="1"/>
              </p:cNvSpPr>
              <p:nvPr/>
            </p:nvSpPr>
            <p:spPr>
              <a:xfrm>
                <a:off x="2813049" y="4346364"/>
                <a:ext cx="6516207" cy="1006301"/>
              </a:xfrm>
              <a:prstGeom prst="rect">
                <a:avLst/>
              </a:prstGeom>
              <a:blipFill>
                <a:blip r:embed="rId5"/>
                <a:stretch>
                  <a:fillRect t="-2424" r="-94"/>
                </a:stretch>
              </a:blipFill>
            </p:spPr>
            <p:txBody>
              <a:bodyPr/>
              <a:lstStyle/>
              <a:p>
                <a:r>
                  <a:rPr lang="en-US">
                    <a:noFill/>
                  </a:rPr>
                  <a:t> </a:t>
                </a:r>
              </a:p>
            </p:txBody>
          </p:sp>
        </mc:Fallback>
      </mc:AlternateContent>
      <p:sp>
        <p:nvSpPr>
          <p:cNvPr id="7" name="Star: 4 Points 6">
            <a:hlinkClick r:id="rId6" action="ppaction://hlinksldjump"/>
            <a:extLst>
              <a:ext uri="{FF2B5EF4-FFF2-40B4-BE49-F238E27FC236}">
                <a16:creationId xmlns:a16="http://schemas.microsoft.com/office/drawing/2014/main" id="{1E781402-EC30-49DF-9BB5-4888C292BEAB}"/>
              </a:ext>
            </a:extLst>
          </p:cNvPr>
          <p:cNvSpPr/>
          <p:nvPr/>
        </p:nvSpPr>
        <p:spPr>
          <a:xfrm>
            <a:off x="12596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7" action="ppaction://hlinksldjump"/>
            <a:extLst>
              <a:ext uri="{FF2B5EF4-FFF2-40B4-BE49-F238E27FC236}">
                <a16:creationId xmlns:a16="http://schemas.microsoft.com/office/drawing/2014/main" id="{E09786D6-FD37-4A3D-B73A-5606F6C2B199}"/>
              </a:ext>
            </a:extLst>
          </p:cNvPr>
          <p:cNvSpPr/>
          <p:nvPr/>
        </p:nvSpPr>
        <p:spPr>
          <a:xfrm>
            <a:off x="21232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339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0CADE45-0F89-475C-A684-8CA1F7558206}"/>
                  </a:ext>
                </a:extLst>
              </p:cNvPr>
              <p:cNvSpPr/>
              <p:nvPr/>
            </p:nvSpPr>
            <p:spPr>
              <a:xfrm>
                <a:off x="-1" y="1177124"/>
                <a:ext cx="6096000" cy="5204310"/>
              </a:xfrm>
              <a:prstGeom prst="rect">
                <a:avLst/>
              </a:prstGeom>
            </p:spPr>
            <p:txBody>
              <a:bodyPr>
                <a:spAutoFit/>
              </a:bodyPr>
              <a:lstStyle/>
              <a:p>
                <a:pPr algn="just">
                  <a:lnSpc>
                    <a:spcPct val="127000"/>
                  </a:lnSpc>
                  <a:spcAft>
                    <a:spcPts val="20"/>
                  </a:spcAft>
                </a:pPr>
                <a:r>
                  <a:rPr lang="en-US" sz="900" i="1" dirty="0">
                    <a:latin typeface="Calibri" panose="020F0502020204030204" pitchFamily="34" charset="0"/>
                    <a:ea typeface="Times New Roman" panose="02020603050405020304" pitchFamily="18" charset="0"/>
                    <a:cs typeface="Arial" panose="020B0604020202020204" pitchFamily="34" charset="0"/>
                  </a:rPr>
                  <a:t>//The initial window position is defined according to the position of the first trajectory segment mid-point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27000"/>
                  </a:lnSpc>
                  <a:spcAft>
                    <a:spcPts val="20"/>
                  </a:spcAft>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InitMidPtPos</a:t>
                </a:r>
                <a:r>
                  <a:rPr lang="en-US" sz="900" i="1" dirty="0">
                    <a:effectLst/>
                    <a:latin typeface="Calibri" panose="020F0502020204030204" pitchFamily="34" charset="0"/>
                    <a:ea typeface="Times New Roman" panose="02020603050405020304" pitchFamily="18" charset="0"/>
                    <a:cs typeface="Arial" panose="020B0604020202020204" pitchFamily="34" charset="0"/>
                  </a:rPr>
                  <a:t> =  T</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𝑝𝑜𝑠𝑡𝑖𝑡𝑖𝑜𝑛</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𝑜𝑓</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m:t>
                    </m:r>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𝑓𝑖𝑟𝑠𝑡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𝑡𝑟𝑎𝑗𝑒𝑐𝑡𝑜𝑟𝑦</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𝑠𝑒𝑔𝑚𝑒𝑛𝑡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𝑚𝑖𝑑</m:t>
                    </m:r>
                    <m:r>
                      <a:rPr lang="en-US" sz="900" i="1">
                        <a:effectLst/>
                        <a:latin typeface="Cambria Math" panose="02040503050406030204" pitchFamily="18" charset="0"/>
                        <a:ea typeface="Times New Roman" panose="02020603050405020304" pitchFamily="18" charset="0"/>
                        <a:cs typeface="Arial" panose="020B0604020202020204" pitchFamily="34" charset="0"/>
                      </a:rPr>
                      <m:t>.</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𝑝𝑜𝑖𝑛𝑡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a:t>
                </a:r>
                <a:r>
                  <a:rPr lang="en-US" sz="900" i="1" dirty="0">
                    <a:effectLst/>
                    <a:latin typeface="Calibri" panose="020F0502020204030204" pitchFamily="34" charset="0"/>
                    <a:ea typeface="Times New Roman" panose="02020603050405020304" pitchFamily="18" charset="0"/>
                    <a:cs typeface="Arial" panose="020B0604020202020204" pitchFamily="34" charset="0"/>
                  </a:rPr>
                  <a:t>The offset between the mid-point of the segment presented by the maximum coefficient to the window center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midPtOffset</a:t>
                </a:r>
                <a:r>
                  <a:rPr lang="en-US" sz="900" i="1" dirty="0">
                    <a:effectLst/>
                    <a:latin typeface="Calibri" panose="020F0502020204030204" pitchFamily="34" charset="0"/>
                    <a:ea typeface="Times New Roman" panose="02020603050405020304" pitchFamily="18" charset="0"/>
                    <a:cs typeface="Arial" panose="020B0604020202020204" pitchFamily="34" charset="0"/>
                  </a:rPr>
                  <a:t> =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trajectory and for each SNR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Create M = 100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Monta</a:t>
                </a:r>
                <a:r>
                  <a:rPr lang="en-US" sz="900" i="1" dirty="0">
                    <a:effectLst/>
                    <a:latin typeface="Calibri" panose="020F0502020204030204" pitchFamily="34" charset="0"/>
                    <a:ea typeface="Times New Roman" panose="02020603050405020304" pitchFamily="18" charset="0"/>
                    <a:cs typeface="David" panose="020E0502060401010101" pitchFamily="34" charset="-79"/>
                  </a:rPr>
                  <a:t> Carlo trails) of padded trajectory Images with AWGN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startAt="2"/>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trail m out of M</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Initilize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 3D Dynamic SHAS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InitMidPtPos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d>
                      <m:dPr>
                        <m:ctrlPr>
                          <a:rPr lang="en-US" sz="9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e>
                    </m:d>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685800" indent="228600">
                  <a:lnSpc>
                    <a:spcPct val="150000"/>
                  </a:lnSpc>
                </a:pP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Calcalute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the prediction of the first steps position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a:t>
                </a:r>
                <a:r>
                  <a:rPr lang="he-IL" sz="900" dirty="0">
                    <a:effectLst/>
                    <a:latin typeface="David" panose="020E0502060401010101" pitchFamily="34" charset="-79"/>
                    <a:ea typeface="Times New Roman" panose="02020603050405020304" pitchFamily="18" charset="0"/>
                    <a:cs typeface="Calibri" panose="020F0502020204030204" pitchFamily="34" charset="0"/>
                  </a:rPr>
                  <a:t>-</a:t>
                </a:r>
                <a:r>
                  <a:rPr lang="en-US" sz="900" i="1" dirty="0">
                    <a:effectLst/>
                    <a:latin typeface="Calibri" panose="020F0502020204030204" pitchFamily="34" charset="0"/>
                    <a:ea typeface="Times New Roman" panose="02020603050405020304" pitchFamily="18" charset="0"/>
                    <a:cs typeface="David" panose="020E0502060401010101" pitchFamily="34" charset="-79"/>
                  </a:rPr>
                  <a:t>1 :</a:t>
                </a:r>
                <a:r>
                  <a:rPr lang="he-IL" sz="900" i="1" dirty="0">
                    <a:effectLst/>
                    <a:latin typeface="David" panose="020E0502060401010101" pitchFamily="34" charset="-79"/>
                    <a:ea typeface="Times New Roman" panose="02020603050405020304" pitchFamily="18" charset="0"/>
                    <a:cs typeface="Calibri" panose="020F0502020204030204" pitchFamily="34" charset="0"/>
                  </a:rPr>
                  <a:t>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target position (step)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clacluate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slope parameters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1 : end – win size/2 +1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one step in the X direction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X driven update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900" i="1">
                        <a:effectLst/>
                        <a:latin typeface="Cambria Math" panose="02040503050406030204" pitchFamily="18" charset="0"/>
                        <a:ea typeface="Times New Roman" panose="02020603050405020304" pitchFamily="18" charset="0"/>
                        <a:cs typeface="Calibri" panose="020F0502020204030204" pitchFamily="34" charset="0"/>
                      </a:rPr>
                      <m:t> (</m:t>
                    </m:r>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Calculate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the new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and window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 If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&gt;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in the Y and Z directions according to the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sign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Y , Z driven update(according to the window move)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Predicted Position (Step) = window new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If Predicted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postion</a:t>
                </a:r>
                <a:r>
                  <a:rPr lang="en-US" sz="900" i="1" dirty="0">
                    <a:effectLst/>
                    <a:latin typeface="Calibri" panose="020F0502020204030204" pitchFamily="34" charset="0"/>
                    <a:ea typeface="Times New Roman" panose="02020603050405020304" pitchFamily="18" charset="0"/>
                    <a:cs typeface="David" panose="020E0502060401010101" pitchFamily="34" charset="-79"/>
                  </a:rPr>
                  <a:t>(step) is out of the window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bounderis</a:t>
                </a: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stop the trial</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B0CADE45-0F89-475C-A684-8CA1F7558206}"/>
                  </a:ext>
                </a:extLst>
              </p:cNvPr>
              <p:cNvSpPr>
                <a:spLocks noRot="1" noChangeAspect="1" noMove="1" noResize="1" noEditPoints="1" noAdjustHandles="1" noChangeArrowheads="1" noChangeShapeType="1" noTextEdit="1"/>
              </p:cNvSpPr>
              <p:nvPr/>
            </p:nvSpPr>
            <p:spPr>
              <a:xfrm>
                <a:off x="-1" y="1177124"/>
                <a:ext cx="6096000" cy="52043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59A1859-DC29-4E83-B8B3-FA400C4F1FAD}"/>
                  </a:ext>
                </a:extLst>
              </p:cNvPr>
              <p:cNvSpPr/>
              <p:nvPr/>
            </p:nvSpPr>
            <p:spPr>
              <a:xfrm>
                <a:off x="5933724" y="1106014"/>
                <a:ext cx="6540966" cy="1365310"/>
              </a:xfrm>
              <a:prstGeom prst="rect">
                <a:avLst/>
              </a:prstGeom>
            </p:spPr>
            <p:txBody>
              <a:bodyPr wrap="square">
                <a:spAutoFit/>
              </a:bodyPr>
              <a:lstStyle/>
              <a:p>
                <a:pPr marL="342900" lvl="0" indent="-342900" algn="just">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Mean Absolute Error</a:t>
                </a:r>
                <a:r>
                  <a:rPr lang="en-US" dirty="0">
                    <a:latin typeface="David" panose="020E0502060401010101" pitchFamily="34" charset="-79"/>
                    <a:ea typeface="Calibri" panose="020F0502020204030204" pitchFamily="34" charset="0"/>
                    <a:cs typeface="David" panose="020E0502060401010101" pitchFamily="34" charset="-79"/>
                  </a:rPr>
                  <a:t> (</a:t>
                </a:r>
                <a:r>
                  <a:rPr lang="en-US" i="1" dirty="0">
                    <a:latin typeface="David" panose="020E0502060401010101" pitchFamily="34" charset="-79"/>
                    <a:ea typeface="Calibri" panose="020F0502020204030204" pitchFamily="34" charset="0"/>
                    <a:cs typeface="David" panose="020E0502060401010101" pitchFamily="34" charset="-79"/>
                  </a:rPr>
                  <a:t>MAE</a:t>
                </a:r>
                <a:r>
                  <a:rPr lang="en-US" dirty="0">
                    <a:latin typeface="David" panose="020E0502060401010101" pitchFamily="34" charset="-79"/>
                    <a:ea typeface="Calibri" panose="020F0502020204030204" pitchFamily="34" charset="0"/>
                    <a:cs typeface="David" panose="020E0502060401010101" pitchFamily="34" charset="-79"/>
                  </a:rPr>
                  <a:t>) per step:</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 </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m:t>
                    </m:r>
                    <m:f>
                      <m:fPr>
                        <m:ctrlPr>
                          <a:rPr lang="en-US" sz="1600" i="1">
                            <a:latin typeface="Cambria Math" panose="02040503050406030204" pitchFamily="18" charset="0"/>
                            <a:ea typeface="Times New Roman" panose="02020603050405020304" pitchFamily="18" charset="0"/>
                            <a:cs typeface="David" panose="020E0502060401010101" pitchFamily="34" charset="-79"/>
                          </a:rPr>
                        </m:ctrlPr>
                      </m:fPr>
                      <m:num>
                        <m:r>
                          <a:rPr lang="en-US" sz="1600" i="1">
                            <a:latin typeface="Cambria Math" panose="02040503050406030204" pitchFamily="18" charset="0"/>
                            <a:ea typeface="Times New Roman" panose="02020603050405020304" pitchFamily="18" charset="0"/>
                            <a:cs typeface="David" panose="020E0502060401010101" pitchFamily="34" charset="-79"/>
                          </a:rPr>
                          <m:t>1</m:t>
                        </m:r>
                      </m:num>
                      <m:den>
                        <m:r>
                          <a:rPr lang="en-US" sz="1600" i="1">
                            <a:latin typeface="Cambria Math" panose="02040503050406030204" pitchFamily="18" charset="0"/>
                            <a:ea typeface="Times New Roman" panose="02020603050405020304" pitchFamily="18" charset="0"/>
                            <a:cs typeface="David" panose="020E0502060401010101" pitchFamily="34" charset="-79"/>
                          </a:rPr>
                          <m:t>𝑀</m:t>
                        </m:r>
                        <m:r>
                          <a:rPr lang="en-US" sz="1600" i="1">
                            <a:latin typeface="Cambria Math" panose="02040503050406030204" pitchFamily="18" charset="0"/>
                            <a:ea typeface="Times New Roman" panose="02020603050405020304" pitchFamily="18" charset="0"/>
                            <a:cs typeface="David" panose="020E0502060401010101" pitchFamily="34" charset="-79"/>
                          </a:rPr>
                          <m:t>.</m:t>
                        </m:r>
                      </m:den>
                    </m:f>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𝑚</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𝑀</m:t>
                        </m:r>
                      </m:sup>
                      <m:e>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𝑦</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𝑦</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𝑧</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𝑧</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e>
                    </m:nary>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ctr">
                  <a:lnSpc>
                    <a:spcPct val="150000"/>
                  </a:lnSpc>
                  <a:spcAft>
                    <a:spcPts val="1000"/>
                  </a:spcAft>
                </a:pPr>
                <a14:m>
                  <m:oMathPara xmlns:m="http://schemas.openxmlformats.org/officeDocument/2006/math">
                    <m:oMathParaPr>
                      <m:jc m:val="left"/>
                    </m:oMathParaPr>
                    <m:oMath xmlns:m="http://schemas.openxmlformats.org/officeDocument/2006/math">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𝑇𝑟𝑢𝑒</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𝑃𝑟𝑒𝑑𝑖𝑐𝑡𝑒𝑑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𝑘</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𝑠𝑡𝑒𝑝</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𝑀</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𝑜𝑓</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𝑡𝑟𝑖𝑎𝑙𝑠</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𝑤𝑖𝑡</m:t>
                      </m:r>
                      <m:r>
                        <a:rPr lang="en-US" sz="900" i="1">
                          <a:effectLst/>
                          <a:latin typeface="Cambria Math" panose="02040503050406030204" pitchFamily="18" charset="0"/>
                          <a:ea typeface="Times New Roman" panose="02020603050405020304" pitchFamily="18" charset="0"/>
                          <a:cs typeface="David" panose="020E0502060401010101" pitchFamily="34" charset="-79"/>
                        </a:rPr>
                        <m:t>h</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𝑣𝑎𝑙𝑖𝑑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𝑝𝑟𝑒𝑑𝑖𝑐𝑡𝑖𝑜𝑛</m:t>
                      </m:r>
                    </m:oMath>
                  </m:oMathPara>
                </a14:m>
                <a:endParaRPr lang="en-US" sz="9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259A1859-DC29-4E83-B8B3-FA400C4F1FAD}"/>
                  </a:ext>
                </a:extLst>
              </p:cNvPr>
              <p:cNvSpPr>
                <a:spLocks noRot="1" noChangeAspect="1" noMove="1" noResize="1" noEditPoints="1" noAdjustHandles="1" noChangeArrowheads="1" noChangeShapeType="1" noTextEdit="1"/>
              </p:cNvSpPr>
              <p:nvPr/>
            </p:nvSpPr>
            <p:spPr>
              <a:xfrm>
                <a:off x="5933724" y="1106014"/>
                <a:ext cx="6540966" cy="1365310"/>
              </a:xfrm>
              <a:prstGeom prst="rect">
                <a:avLst/>
              </a:prstGeom>
              <a:blipFill>
                <a:blip r:embed="rId4"/>
                <a:stretch>
                  <a:fillRect l="-559" b="-1026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B5CE0B9-401F-40B7-90A4-1D7FD36BD022}"/>
              </a:ext>
            </a:extLst>
          </p:cNvPr>
          <p:cNvSpPr/>
          <p:nvPr/>
        </p:nvSpPr>
        <p:spPr>
          <a:xfrm>
            <a:off x="5913119" y="2390229"/>
            <a:ext cx="6540966" cy="1061829"/>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Instantaneous probability of detection</a:t>
            </a:r>
            <a:r>
              <a:rPr lang="en-US" dirty="0">
                <a:latin typeface="David" panose="020E0502060401010101" pitchFamily="34" charset="-79"/>
                <a:ea typeface="Calibri" panose="020F0502020204030204" pitchFamily="34" charset="0"/>
                <a:cs typeface="David" panose="020E0502060401010101" pitchFamily="34" charset="-79"/>
              </a:rPr>
              <a:t>:</a:t>
            </a:r>
            <a:endParaRPr lang="en-US" dirty="0">
              <a:latin typeface="David" panose="020E0502060401010101" pitchFamily="34" charset="-79"/>
              <a:ea typeface="Calibri" panose="020F0502020204030204" pitchFamily="34" charset="0"/>
              <a:cs typeface="Calibri" panose="020F0502020204030204" pitchFamily="34" charset="0"/>
            </a:endParaRPr>
          </a:p>
          <a:p>
            <a:r>
              <a:rPr lang="en-US" dirty="0">
                <a:latin typeface="David" panose="020E0502060401010101" pitchFamily="34" charset="-79"/>
                <a:ea typeface="Times New Roman" panose="02020603050405020304" pitchFamily="18" charset="0"/>
              </a:rPr>
              <a:t> The fraction of all trails steps for which the target positions where detected</a:t>
            </a: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D18FDB8-1CAE-4A79-BAC9-AFEC5D7F01D4}"/>
                  </a:ext>
                </a:extLst>
              </p:cNvPr>
              <p:cNvSpPr/>
              <p:nvPr/>
            </p:nvSpPr>
            <p:spPr>
              <a:xfrm>
                <a:off x="5727700" y="3380920"/>
                <a:ext cx="6726385" cy="2167645"/>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Tracking Ratio</a:t>
                </a:r>
                <a:r>
                  <a:rPr lang="en-US" dirty="0">
                    <a:latin typeface="David" panose="020E0502060401010101" pitchFamily="34" charset="-79"/>
                    <a:ea typeface="Calibri" panose="020F0502020204030204" pitchFamily="34" charset="0"/>
                    <a:cs typeface="David" panose="020E0502060401010101" pitchFamily="34" charset="-79"/>
                  </a:rPr>
                  <a:t>: </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𝑓</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 </m:t>
                    </m:r>
                    <m:d>
                      <m:dPr>
                        <m:begChr m:val="{"/>
                        <m:end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eqArr>
                          <m:eqArrPr>
                            <m:ctrlPr>
                              <a:rPr lang="en-US" sz="1600" i="1">
                                <a:latin typeface="Cambria Math" panose="02040503050406030204" pitchFamily="18" charset="0"/>
                                <a:ea typeface="Times New Roman" panose="02020603050405020304" pitchFamily="18" charset="0"/>
                                <a:cs typeface="David" panose="020E0502060401010101" pitchFamily="34" charset="-79"/>
                              </a:rPr>
                            </m:ctrlPr>
                          </m:eqArrPr>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1</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r>
                              <a:rPr lang="en-US" sz="1600" i="1">
                                <a:latin typeface="Cambria Math" panose="02040503050406030204" pitchFamily="18" charset="0"/>
                                <a:ea typeface="Times New Roman" panose="02020603050405020304" pitchFamily="18" charset="0"/>
                                <a:cs typeface="David" panose="020E0502060401010101" pitchFamily="34" charset="-79"/>
                              </a:rPr>
                              <m:t>)</m:t>
                            </m:r>
                          </m:e>
                          <m:e>
                            <m:r>
                              <a:rPr lang="en-US" sz="1600" i="1">
                                <a:latin typeface="Cambria Math" panose="02040503050406030204" pitchFamily="18" charset="0"/>
                                <a:ea typeface="Times New Roman" panose="02020603050405020304" pitchFamily="18" charset="0"/>
                                <a:cs typeface="David" panose="020E0502060401010101" pitchFamily="34" charset="-79"/>
                              </a:rPr>
                              <m:t>0</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𝑒𝑙𝑠𝑒</m:t>
                            </m:r>
                          </m:e>
                        </m:eqArr>
                      </m:e>
                    </m:d>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𝑡𝑟𝑎𝑐𝑘𝑖𝑛𝑔</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𝑟𝑎𝑡𝑖𝑜</m:t>
                    </m:r>
                    <m:r>
                      <a:rPr lang="en-US" sz="1600" i="1">
                        <a:latin typeface="Cambria Math" panose="02040503050406030204" pitchFamily="18" charset="0"/>
                        <a:ea typeface="Times New Roman" panose="02020603050405020304" pitchFamily="18" charset="0"/>
                        <a:cs typeface="David" panose="020E0502060401010101" pitchFamily="34" charset="-79"/>
                      </a:rPr>
                      <m:t>  =</m:t>
                    </m:r>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sup>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𝑓</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e>
                    </m:nary>
                    <m:r>
                      <a:rPr lang="en-US" sz="1600" i="1">
                        <a:latin typeface="Cambria Math" panose="02040503050406030204" pitchFamily="18" charset="0"/>
                        <a:ea typeface="Times New Roman" panose="02020603050405020304" pitchFamily="18" charset="0"/>
                        <a:cs typeface="David" panose="020E0502060401010101" pitchFamily="34" charset="-79"/>
                      </a:rPr>
                      <m:t>)</m:t>
                    </m:r>
                    <m:r>
                      <m:rPr>
                        <m:lit/>
                      </m:rP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1200" dirty="0">
                    <a:effectLst/>
                    <a:latin typeface="David" panose="020E0502060401010101" pitchFamily="34" charset="-79"/>
                    <a:ea typeface="Times New Roman" panose="02020603050405020304" pitchFamily="18" charset="0"/>
                    <a:cs typeface="David" panose="020E0502060401010101" pitchFamily="34" charset="-79"/>
                  </a:rPr>
                  <a:t>Note Step with all detected target position outside the image boundaries, counted as not tracked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David" panose="020E0502060401010101" pitchFamily="34" charset="-79"/>
                      </a:rPr>
                      <m:t>𝑓</m:t>
                    </m:r>
                    <m:d>
                      <m:dPr>
                        <m:ctrlPr>
                          <a:rPr lang="en-US" sz="1200" i="1">
                            <a:effectLst/>
                            <a:latin typeface="Cambria Math" panose="02040503050406030204" pitchFamily="18" charset="0"/>
                            <a:ea typeface="Times New Roman" panose="02020603050405020304" pitchFamily="18" charset="0"/>
                            <a:cs typeface="David" panose="020E0502060401010101" pitchFamily="34" charset="-79"/>
                          </a:rPr>
                        </m:ctrlPr>
                      </m:dPr>
                      <m:e>
                        <m:r>
                          <a:rPr lang="en-US" sz="1200" i="1">
                            <a:effectLst/>
                            <a:latin typeface="Cambria Math" panose="02040503050406030204" pitchFamily="18" charset="0"/>
                            <a:ea typeface="Times New Roman" panose="02020603050405020304" pitchFamily="18" charset="0"/>
                            <a:cs typeface="David" panose="020E0502060401010101" pitchFamily="34" charset="-79"/>
                          </a:rPr>
                          <m:t>𝑘</m:t>
                        </m:r>
                      </m:e>
                    </m:d>
                    <m:r>
                      <a:rPr lang="en-US" sz="1200" b="0" i="0" smtClean="0">
                        <a:effectLst/>
                        <a:latin typeface="Cambria Math" panose="02040503050406030204" pitchFamily="18" charset="0"/>
                        <a:ea typeface="Times New Roman" panose="02020603050405020304" pitchFamily="18" charset="0"/>
                        <a:cs typeface="David" panose="020E0502060401010101" pitchFamily="34" charset="-79"/>
                      </a:rPr>
                      <m:t>=</m:t>
                    </m:r>
                    <m:r>
                      <a:rPr lang="en-US" sz="1200">
                        <a:effectLst/>
                        <a:latin typeface="Cambria Math" panose="02040503050406030204" pitchFamily="18" charset="0"/>
                        <a:ea typeface="Times New Roman" panose="02020603050405020304" pitchFamily="18" charset="0"/>
                        <a:cs typeface="David" panose="020E0502060401010101" pitchFamily="34" charset="-79"/>
                      </a:rPr>
                      <m:t>0</m:t>
                    </m:r>
                  </m:oMath>
                </a14:m>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 name="Rectangle 7">
                <a:extLst>
                  <a:ext uri="{FF2B5EF4-FFF2-40B4-BE49-F238E27FC236}">
                    <a16:creationId xmlns:a16="http://schemas.microsoft.com/office/drawing/2014/main" id="{DD18FDB8-1CAE-4A79-BAC9-AFEC5D7F01D4}"/>
                  </a:ext>
                </a:extLst>
              </p:cNvPr>
              <p:cNvSpPr>
                <a:spLocks noRot="1" noChangeAspect="1" noMove="1" noResize="1" noEditPoints="1" noAdjustHandles="1" noChangeArrowheads="1" noChangeShapeType="1" noTextEdit="1"/>
              </p:cNvSpPr>
              <p:nvPr/>
            </p:nvSpPr>
            <p:spPr>
              <a:xfrm>
                <a:off x="5727700" y="3380920"/>
                <a:ext cx="6726385" cy="2167645"/>
              </a:xfrm>
              <a:prstGeom prst="rect">
                <a:avLst/>
              </a:prstGeom>
              <a:blipFill>
                <a:blip r:embed="rId5"/>
                <a:stretch>
                  <a:fillRect l="-635" b="-11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59A5B5F-2FE7-44D2-AD12-3CB901D2BF59}"/>
                  </a:ext>
                </a:extLst>
              </p:cNvPr>
              <p:cNvSpPr/>
              <p:nvPr/>
            </p:nvSpPr>
            <p:spPr>
              <a:xfrm>
                <a:off x="5933724" y="5769319"/>
                <a:ext cx="6096000" cy="754053"/>
              </a:xfrm>
              <a:prstGeom prst="rect">
                <a:avLst/>
              </a:prstGeom>
            </p:spPr>
            <p:txBody>
              <a:bodyPr>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Probability of tracking detection</a:t>
                </a:r>
                <a:r>
                  <a:rPr lang="en-US" dirty="0">
                    <a:latin typeface="David" panose="020E0502060401010101" pitchFamily="34" charset="-79"/>
                    <a:ea typeface="Calibri" panose="020F0502020204030204" pitchFamily="34" charset="0"/>
                    <a:cs typeface="David" panose="020E0502060401010101" pitchFamily="34" charset="-79"/>
                  </a:rPr>
                  <a:t> (PD):–</a:t>
                </a:r>
                <a:endParaRPr lang="en-US" dirty="0">
                  <a:latin typeface="David" panose="020E0502060401010101" pitchFamily="34" charset="-79"/>
                  <a:ea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𝑃𝐷</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𝑡𝑟𝑎𝑐𝑘𝑖𝑛𝑔</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𝑋</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𝐼𝑛𝑠𝑡𝑎𝑛𝑡𝑛𝑒𝑜𝑢𝑠</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𝑝𝑟𝑜𝑏𝑎𝑏𝑖𝑙𝑖𝑡𝑦</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𝑜𝑓</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𝑑𝑒𝑡𝑒𝑐𝑡𝑖𝑜𝑛</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dirty="0"/>
              </a:p>
            </p:txBody>
          </p:sp>
        </mc:Choice>
        <mc:Fallback xmlns="">
          <p:sp>
            <p:nvSpPr>
              <p:cNvPr id="9" name="Rectangle 8">
                <a:extLst>
                  <a:ext uri="{FF2B5EF4-FFF2-40B4-BE49-F238E27FC236}">
                    <a16:creationId xmlns:a16="http://schemas.microsoft.com/office/drawing/2014/main" id="{F59A5B5F-2FE7-44D2-AD12-3CB901D2BF59}"/>
                  </a:ext>
                </a:extLst>
              </p:cNvPr>
              <p:cNvSpPr>
                <a:spLocks noRot="1" noChangeAspect="1" noMove="1" noResize="1" noEditPoints="1" noAdjustHandles="1" noChangeArrowheads="1" noChangeShapeType="1" noTextEdit="1"/>
              </p:cNvSpPr>
              <p:nvPr/>
            </p:nvSpPr>
            <p:spPr>
              <a:xfrm>
                <a:off x="5933724" y="5769319"/>
                <a:ext cx="6096000" cy="754053"/>
              </a:xfrm>
              <a:prstGeom prst="rect">
                <a:avLst/>
              </a:prstGeom>
              <a:blipFill>
                <a:blip r:embed="rId6"/>
                <a:stretch>
                  <a:fillRect l="-600" b="-4839"/>
                </a:stretch>
              </a:blipFill>
            </p:spPr>
            <p:txBody>
              <a:bodyPr/>
              <a:lstStyle/>
              <a:p>
                <a:r>
                  <a:rPr lang="en-US">
                    <a:noFill/>
                  </a:rPr>
                  <a:t> </a:t>
                </a:r>
              </a:p>
            </p:txBody>
          </p:sp>
        </mc:Fallback>
      </mc:AlternateContent>
      <p:sp>
        <p:nvSpPr>
          <p:cNvPr id="11" name="Arrow: Curved Left 10">
            <a:hlinkClick r:id="rId7" action="ppaction://hlinksldjump"/>
            <a:extLst>
              <a:ext uri="{FF2B5EF4-FFF2-40B4-BE49-F238E27FC236}">
                <a16:creationId xmlns:a16="http://schemas.microsoft.com/office/drawing/2014/main" id="{923C7260-C1A7-45E0-A0FE-1AD58F63DD89}"/>
              </a:ext>
            </a:extLst>
          </p:cNvPr>
          <p:cNvSpPr/>
          <p:nvPr/>
        </p:nvSpPr>
        <p:spPr>
          <a:xfrm>
            <a:off x="11913869" y="65864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FC2DB543-5319-4CFA-9A96-E2026C0273D8}"/>
              </a:ext>
            </a:extLst>
          </p:cNvPr>
          <p:cNvCxnSpPr>
            <a:cxnSpLocks/>
          </p:cNvCxnSpPr>
          <p:nvPr/>
        </p:nvCxnSpPr>
        <p:spPr>
          <a:xfrm>
            <a:off x="8204200" y="239022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4F022C-D872-49AC-A9AB-3B9496A952D5}"/>
              </a:ext>
            </a:extLst>
          </p:cNvPr>
          <p:cNvCxnSpPr>
            <a:cxnSpLocks/>
          </p:cNvCxnSpPr>
          <p:nvPr/>
        </p:nvCxnSpPr>
        <p:spPr>
          <a:xfrm>
            <a:off x="8204200" y="3380920"/>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27C0A2-0AD4-458A-863E-33782C40B675}"/>
              </a:ext>
            </a:extLst>
          </p:cNvPr>
          <p:cNvCxnSpPr>
            <a:cxnSpLocks/>
          </p:cNvCxnSpPr>
          <p:nvPr/>
        </p:nvCxnSpPr>
        <p:spPr>
          <a:xfrm>
            <a:off x="8204200" y="567737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A0A0D8-1D6A-48ED-9D48-AA56F8B9880D}"/>
              </a:ext>
            </a:extLst>
          </p:cNvPr>
          <p:cNvCxnSpPr>
            <a:cxnSpLocks/>
          </p:cNvCxnSpPr>
          <p:nvPr/>
        </p:nvCxnSpPr>
        <p:spPr>
          <a:xfrm flipV="1">
            <a:off x="5727700" y="1397001"/>
            <a:ext cx="0" cy="49844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251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64AB2F49-BA9A-4489-86C6-9968D09E89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389" y="1520627"/>
            <a:ext cx="1543050" cy="1156970"/>
          </a:xfrm>
          <a:prstGeom prst="rect">
            <a:avLst/>
          </a:prstGeom>
        </p:spPr>
      </p:pic>
      <p:pic>
        <p:nvPicPr>
          <p:cNvPr id="7" name="Picture 6">
            <a:extLst>
              <a:ext uri="{FF2B5EF4-FFF2-40B4-BE49-F238E27FC236}">
                <a16:creationId xmlns:a16="http://schemas.microsoft.com/office/drawing/2014/main" id="{A1124217-F940-4CD8-A681-701551E735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05752" y="1887022"/>
            <a:ext cx="1054100" cy="790575"/>
          </a:xfrm>
          <a:prstGeom prst="rect">
            <a:avLst/>
          </a:prstGeom>
        </p:spPr>
      </p:pic>
      <p:pic>
        <p:nvPicPr>
          <p:cNvPr id="8" name="Picture 7">
            <a:extLst>
              <a:ext uri="{FF2B5EF4-FFF2-40B4-BE49-F238E27FC236}">
                <a16:creationId xmlns:a16="http://schemas.microsoft.com/office/drawing/2014/main" id="{54815567-0E2F-4FA9-B15C-A61D8BDAF9B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586439" y="1915877"/>
            <a:ext cx="1054100" cy="790575"/>
          </a:xfrm>
          <a:prstGeom prst="rect">
            <a:avLst/>
          </a:prstGeom>
        </p:spPr>
      </p:pic>
      <p:pic>
        <p:nvPicPr>
          <p:cNvPr id="9" name="Picture 8">
            <a:extLst>
              <a:ext uri="{FF2B5EF4-FFF2-40B4-BE49-F238E27FC236}">
                <a16:creationId xmlns:a16="http://schemas.microsoft.com/office/drawing/2014/main" id="{545F1864-A354-47F7-A10D-D512AA398B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575852" y="1520627"/>
            <a:ext cx="1582420" cy="1186815"/>
          </a:xfrm>
          <a:prstGeom prst="rect">
            <a:avLst/>
          </a:prstGeom>
        </p:spPr>
      </p:pic>
      <p:pic>
        <p:nvPicPr>
          <p:cNvPr id="11" name="Picture 10">
            <a:extLst>
              <a:ext uri="{FF2B5EF4-FFF2-40B4-BE49-F238E27FC236}">
                <a16:creationId xmlns:a16="http://schemas.microsoft.com/office/drawing/2014/main" id="{F3BA6EBD-C2A7-4DE5-B254-359260C97D5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7390" y="2731890"/>
            <a:ext cx="1543050" cy="1156970"/>
          </a:xfrm>
          <a:prstGeom prst="rect">
            <a:avLst/>
          </a:prstGeom>
        </p:spPr>
      </p:pic>
      <p:pic>
        <p:nvPicPr>
          <p:cNvPr id="12" name="Picture 11">
            <a:extLst>
              <a:ext uri="{FF2B5EF4-FFF2-40B4-BE49-F238E27FC236}">
                <a16:creationId xmlns:a16="http://schemas.microsoft.com/office/drawing/2014/main" id="{EF2CAFF9-EB0E-40FC-B656-30BCBF7B2D2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70438" y="2947049"/>
            <a:ext cx="989413" cy="790575"/>
          </a:xfrm>
          <a:prstGeom prst="rect">
            <a:avLst/>
          </a:prstGeom>
        </p:spPr>
      </p:pic>
      <p:pic>
        <p:nvPicPr>
          <p:cNvPr id="13" name="Picture 12">
            <a:extLst>
              <a:ext uri="{FF2B5EF4-FFF2-40B4-BE49-F238E27FC236}">
                <a16:creationId xmlns:a16="http://schemas.microsoft.com/office/drawing/2014/main" id="{27A02C62-0270-4B18-A07D-6EF7E47410D7}"/>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586438" y="2915087"/>
            <a:ext cx="1054099" cy="790575"/>
          </a:xfrm>
          <a:prstGeom prst="rect">
            <a:avLst/>
          </a:prstGeom>
        </p:spPr>
      </p:pic>
      <p:pic>
        <p:nvPicPr>
          <p:cNvPr id="14" name="Picture 13">
            <a:extLst>
              <a:ext uri="{FF2B5EF4-FFF2-40B4-BE49-F238E27FC236}">
                <a16:creationId xmlns:a16="http://schemas.microsoft.com/office/drawing/2014/main" id="{BB32D00B-7182-4B6D-9B63-CB55CE9BBC99}"/>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558707" y="2741732"/>
            <a:ext cx="1599565" cy="1199515"/>
          </a:xfrm>
          <a:prstGeom prst="rect">
            <a:avLst/>
          </a:prstGeom>
        </p:spPr>
      </p:pic>
      <p:pic>
        <p:nvPicPr>
          <p:cNvPr id="15" name="Picture 14">
            <a:extLst>
              <a:ext uri="{FF2B5EF4-FFF2-40B4-BE49-F238E27FC236}">
                <a16:creationId xmlns:a16="http://schemas.microsoft.com/office/drawing/2014/main" id="{92230DC5-B94D-4323-8FF4-53B5D62FC33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833662" y="1451181"/>
            <a:ext cx="1543051" cy="1276985"/>
          </a:xfrm>
          <a:prstGeom prst="rect">
            <a:avLst/>
          </a:prstGeom>
        </p:spPr>
      </p:pic>
      <p:pic>
        <p:nvPicPr>
          <p:cNvPr id="16" name="Picture 15">
            <a:extLst>
              <a:ext uri="{FF2B5EF4-FFF2-40B4-BE49-F238E27FC236}">
                <a16:creationId xmlns:a16="http://schemas.microsoft.com/office/drawing/2014/main" id="{CF51A117-A0DA-413D-9A26-6ACD40282A17}"/>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7280273" y="1816285"/>
            <a:ext cx="1018540" cy="763905"/>
          </a:xfrm>
          <a:prstGeom prst="rect">
            <a:avLst/>
          </a:prstGeom>
        </p:spPr>
      </p:pic>
      <p:pic>
        <p:nvPicPr>
          <p:cNvPr id="17" name="Picture 16">
            <a:extLst>
              <a:ext uri="{FF2B5EF4-FFF2-40B4-BE49-F238E27FC236}">
                <a16:creationId xmlns:a16="http://schemas.microsoft.com/office/drawing/2014/main" id="{818CDB64-B1C9-4C6F-A03D-9EB9B28C0EFA}"/>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8270716" y="1755149"/>
            <a:ext cx="1046480" cy="784860"/>
          </a:xfrm>
          <a:prstGeom prst="rect">
            <a:avLst/>
          </a:prstGeom>
        </p:spPr>
      </p:pic>
      <p:pic>
        <p:nvPicPr>
          <p:cNvPr id="18" name="Picture 17">
            <a:extLst>
              <a:ext uri="{FF2B5EF4-FFF2-40B4-BE49-F238E27FC236}">
                <a16:creationId xmlns:a16="http://schemas.microsoft.com/office/drawing/2014/main" id="{E8822044-A297-49F8-A35C-163835642B9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9413024" y="1427834"/>
            <a:ext cx="1582420" cy="1227418"/>
          </a:xfrm>
          <a:prstGeom prst="rect">
            <a:avLst/>
          </a:prstGeom>
        </p:spPr>
      </p:pic>
      <p:pic>
        <p:nvPicPr>
          <p:cNvPr id="27" name="Picture 26">
            <a:extLst>
              <a:ext uri="{FF2B5EF4-FFF2-40B4-BE49-F238E27FC236}">
                <a16:creationId xmlns:a16="http://schemas.microsoft.com/office/drawing/2014/main" id="{E4853114-AC8C-453C-9536-8FCE5D7744F0}"/>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5813053" y="2780643"/>
            <a:ext cx="1584268" cy="1272540"/>
          </a:xfrm>
          <a:prstGeom prst="rect">
            <a:avLst/>
          </a:prstGeom>
        </p:spPr>
      </p:pic>
      <p:pic>
        <p:nvPicPr>
          <p:cNvPr id="28" name="Picture 27">
            <a:extLst>
              <a:ext uri="{FF2B5EF4-FFF2-40B4-BE49-F238E27FC236}">
                <a16:creationId xmlns:a16="http://schemas.microsoft.com/office/drawing/2014/main" id="{29D02910-3E17-4F06-8D81-A93815DB063A}"/>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7202803" y="3088487"/>
            <a:ext cx="1096010" cy="821690"/>
          </a:xfrm>
          <a:prstGeom prst="rect">
            <a:avLst/>
          </a:prstGeom>
        </p:spPr>
      </p:pic>
      <p:pic>
        <p:nvPicPr>
          <p:cNvPr id="29" name="Picture 28">
            <a:extLst>
              <a:ext uri="{FF2B5EF4-FFF2-40B4-BE49-F238E27FC236}">
                <a16:creationId xmlns:a16="http://schemas.microsoft.com/office/drawing/2014/main" id="{8C82339D-C0A0-44BA-BDF7-3709401C7FBF}"/>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8277066" y="3048598"/>
            <a:ext cx="1040130" cy="840262"/>
          </a:xfrm>
          <a:prstGeom prst="rect">
            <a:avLst/>
          </a:prstGeom>
        </p:spPr>
      </p:pic>
      <p:pic>
        <p:nvPicPr>
          <p:cNvPr id="30" name="Picture 29">
            <a:extLst>
              <a:ext uri="{FF2B5EF4-FFF2-40B4-BE49-F238E27FC236}">
                <a16:creationId xmlns:a16="http://schemas.microsoft.com/office/drawing/2014/main" id="{5713133F-A7C9-4D4A-870D-A815D72DA20D}"/>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9457258" y="2829242"/>
            <a:ext cx="1525905" cy="1199515"/>
          </a:xfrm>
          <a:prstGeom prst="rect">
            <a:avLst/>
          </a:prstGeom>
        </p:spPr>
      </p:pic>
      <p:pic>
        <p:nvPicPr>
          <p:cNvPr id="31" name="Picture 30">
            <a:extLst>
              <a:ext uri="{FF2B5EF4-FFF2-40B4-BE49-F238E27FC236}">
                <a16:creationId xmlns:a16="http://schemas.microsoft.com/office/drawing/2014/main" id="{275F0469-1981-4664-8B9E-11FD5E35F167}"/>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012204" y="4950366"/>
            <a:ext cx="1975485" cy="1482090"/>
          </a:xfrm>
          <a:prstGeom prst="rect">
            <a:avLst/>
          </a:prstGeom>
        </p:spPr>
      </p:pic>
      <p:pic>
        <p:nvPicPr>
          <p:cNvPr id="32" name="Picture 31">
            <a:extLst>
              <a:ext uri="{FF2B5EF4-FFF2-40B4-BE49-F238E27FC236}">
                <a16:creationId xmlns:a16="http://schemas.microsoft.com/office/drawing/2014/main" id="{36FE9D7B-B397-4068-AFE2-60846CB34B84}"/>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4987689" y="5034704"/>
            <a:ext cx="1821815" cy="1384791"/>
          </a:xfrm>
          <a:prstGeom prst="rect">
            <a:avLst/>
          </a:prstGeom>
        </p:spPr>
      </p:pic>
      <p:pic>
        <p:nvPicPr>
          <p:cNvPr id="33" name="Picture 32">
            <a:extLst>
              <a:ext uri="{FF2B5EF4-FFF2-40B4-BE49-F238E27FC236}">
                <a16:creationId xmlns:a16="http://schemas.microsoft.com/office/drawing/2014/main" id="{4811DF69-1838-4C19-9EE7-D2AC37D5BC0E}"/>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6763387" y="5073666"/>
            <a:ext cx="1821815" cy="1384791"/>
          </a:xfrm>
          <a:prstGeom prst="rect">
            <a:avLst/>
          </a:prstGeom>
        </p:spPr>
      </p:pic>
      <p:sp>
        <p:nvSpPr>
          <p:cNvPr id="2" name="Rectangle 1">
            <a:extLst>
              <a:ext uri="{FF2B5EF4-FFF2-40B4-BE49-F238E27FC236}">
                <a16:creationId xmlns:a16="http://schemas.microsoft.com/office/drawing/2014/main" id="{42537704-371B-4CE0-A8C8-133DAB3081B0}"/>
              </a:ext>
            </a:extLst>
          </p:cNvPr>
          <p:cNvSpPr/>
          <p:nvPr/>
        </p:nvSpPr>
        <p:spPr>
          <a:xfrm>
            <a:off x="4787902" y="6396302"/>
            <a:ext cx="364715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STwMN – Straight with Model Noise</a:t>
            </a:r>
            <a:endParaRPr lang="en-US" dirty="0"/>
          </a:p>
        </p:txBody>
      </p:sp>
      <p:sp>
        <p:nvSpPr>
          <p:cNvPr id="34" name="Rectangle 33">
            <a:extLst>
              <a:ext uri="{FF2B5EF4-FFF2-40B4-BE49-F238E27FC236}">
                <a16:creationId xmlns:a16="http://schemas.microsoft.com/office/drawing/2014/main" id="{CD76BC78-C944-4A72-A02E-02824A09B5F1}"/>
              </a:ext>
            </a:extLst>
          </p:cNvPr>
          <p:cNvSpPr/>
          <p:nvPr/>
        </p:nvSpPr>
        <p:spPr>
          <a:xfrm>
            <a:off x="1522396" y="2572168"/>
            <a:ext cx="2364750"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ST1 –  Specific Straight</a:t>
            </a:r>
            <a:endParaRPr lang="en-US" dirty="0"/>
          </a:p>
        </p:txBody>
      </p:sp>
      <p:sp>
        <p:nvSpPr>
          <p:cNvPr id="35" name="Rectangle 34">
            <a:extLst>
              <a:ext uri="{FF2B5EF4-FFF2-40B4-BE49-F238E27FC236}">
                <a16:creationId xmlns:a16="http://schemas.microsoft.com/office/drawing/2014/main" id="{432F647D-5ACF-425A-87E9-92B6FD48FA63}"/>
              </a:ext>
            </a:extLst>
          </p:cNvPr>
          <p:cNvSpPr/>
          <p:nvPr/>
        </p:nvSpPr>
        <p:spPr>
          <a:xfrm>
            <a:off x="1545839" y="3913288"/>
            <a:ext cx="233910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ST2 –  General Straight</a:t>
            </a:r>
            <a:endParaRPr lang="en-US" dirty="0"/>
          </a:p>
        </p:txBody>
      </p:sp>
      <p:sp>
        <p:nvSpPr>
          <p:cNvPr id="36" name="Rectangle 35">
            <a:extLst>
              <a:ext uri="{FF2B5EF4-FFF2-40B4-BE49-F238E27FC236}">
                <a16:creationId xmlns:a16="http://schemas.microsoft.com/office/drawing/2014/main" id="{191A98B5-1D34-48F5-B6E3-81708CBCFA02}"/>
              </a:ext>
            </a:extLst>
          </p:cNvPr>
          <p:cNvSpPr/>
          <p:nvPr/>
        </p:nvSpPr>
        <p:spPr>
          <a:xfrm>
            <a:off x="7376713" y="2529964"/>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ST1) </a:t>
            </a:r>
            <a:endParaRPr lang="en-US" dirty="0"/>
          </a:p>
        </p:txBody>
      </p:sp>
      <p:sp>
        <p:nvSpPr>
          <p:cNvPr id="37" name="Rectangle 36">
            <a:extLst>
              <a:ext uri="{FF2B5EF4-FFF2-40B4-BE49-F238E27FC236}">
                <a16:creationId xmlns:a16="http://schemas.microsoft.com/office/drawing/2014/main" id="{743C70D9-71BB-4B29-A6F3-A7386DCF5658}"/>
              </a:ext>
            </a:extLst>
          </p:cNvPr>
          <p:cNvSpPr/>
          <p:nvPr/>
        </p:nvSpPr>
        <p:spPr>
          <a:xfrm>
            <a:off x="7354132" y="3913288"/>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ST2) </a:t>
            </a:r>
            <a:endParaRPr lang="en-US" dirty="0"/>
          </a:p>
        </p:txBody>
      </p:sp>
      <p:sp>
        <p:nvSpPr>
          <p:cNvPr id="38" name="Arrow: Curved Left 37">
            <a:hlinkClick r:id="rId22" action="ppaction://hlinksldjump"/>
            <a:extLst>
              <a:ext uri="{FF2B5EF4-FFF2-40B4-BE49-F238E27FC236}">
                <a16:creationId xmlns:a16="http://schemas.microsoft.com/office/drawing/2014/main" id="{8E2C5BB4-197C-4117-9419-E546A736DE16}"/>
              </a:ext>
            </a:extLst>
          </p:cNvPr>
          <p:cNvSpPr/>
          <p:nvPr/>
        </p:nvSpPr>
        <p:spPr>
          <a:xfrm>
            <a:off x="11863069" y="6458457"/>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459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75452" y="1212812"/>
                <a:ext cx="11029614" cy="52133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1) Thickening the lines by taking the sum of four nearest coefficients, that share the same slopes</a:t>
                </a:r>
                <a:endParaRPr lang="en-US" sz="1800" i="1" dirty="0">
                  <a:solidFill>
                    <a:schemeClr val="tx1"/>
                  </a:solidFill>
                </a:endParaRPr>
              </a:p>
              <a:p>
                <a14:m>
                  <m:oMath xmlns:m="http://schemas.openxmlformats.org/officeDocument/2006/math">
                    <m:sSub>
                      <m:sSubPr>
                        <m:ctrlPr>
                          <a:rPr lang="en-US" sz="1800" i="1">
                            <a:solidFill>
                              <a:schemeClr val="tx1"/>
                            </a:solidFill>
                            <a:latin typeface="Cambria Math" panose="02040503050406030204" pitchFamily="18" charset="0"/>
                          </a:rPr>
                        </m:ctrlPr>
                      </m:sSubPr>
                      <m:e>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e>
                        </m:acc>
                      </m:e>
                      <m:sub>
                        <m:eqArr>
                          <m:eqArrPr>
                            <m:ctrlPr>
                              <a:rPr lang="en-US" sz="1800" i="1">
                                <a:solidFill>
                                  <a:schemeClr val="tx1"/>
                                </a:solidFill>
                                <a:latin typeface="Cambria Math" panose="02040503050406030204" pitchFamily="18" charset="0"/>
                              </a:rPr>
                            </m:ctrlPr>
                          </m:eqArr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𝑗</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𝑙</m:t>
                            </m:r>
                          </m:e>
                          <m:e/>
                        </m:eqArr>
                      </m:sub>
                    </m:sSub>
                    <m:r>
                      <a:rPr lang="en-US" sz="1800" i="1">
                        <a:solidFill>
                          <a:schemeClr val="tx1"/>
                        </a:solidFill>
                        <a:latin typeface="Cambria Math" panose="02040503050406030204" pitchFamily="18" charset="0"/>
                      </a:rPr>
                      <m:t> = </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 </m:t>
                    </m:r>
                  </m:oMath>
                </a14:m>
                <a:endParaRPr lang="en-US" sz="1800" dirty="0">
                  <a:solidFill>
                    <a:schemeClr val="tx1"/>
                  </a:solidFill>
                </a:endParaRPr>
              </a:p>
              <a:p>
                <a:r>
                  <a:rPr lang="en-US" sz="1800" dirty="0">
                    <a:solidFill>
                      <a:schemeClr val="tx1"/>
                    </a:solidFill>
                  </a:rPr>
                  <a:t>2) Finer sampling of the coefficient space, enhancing the resolution of oversampled sets of lines</a:t>
                </a:r>
              </a:p>
              <a:p>
                <a:r>
                  <a:rPr lang="en-US" sz="1800" dirty="0">
                    <a:solidFill>
                      <a:schemeClr val="tx1"/>
                    </a:solidFill>
                  </a:rPr>
                  <a:t>(I) Set of coefficients with offsets sampling of half voxel step:</a:t>
                </a:r>
              </a:p>
              <a:p>
                <a:pPr/>
                <a14:m>
                  <m:oMathPara xmlns:m="http://schemas.openxmlformats.org/officeDocument/2006/math">
                    <m:oMathParaPr>
                      <m:jc m:val="centerGroup"/>
                    </m:oMathParaPr>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2</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dirty="0">
                    <a:solidFill>
                      <a:schemeClr val="tx1"/>
                    </a:solidFill>
                  </a:rPr>
                  <a:t>(II) Set of coefficients with slope sampling of 1/n:</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i="1" dirty="0">
                    <a:solidFill>
                      <a:schemeClr val="tx1"/>
                    </a:solidFill>
                    <a:latin typeface="Cambria Math" panose="02040503050406030204" pitchFamily="18" charset="0"/>
                  </a:rPr>
                  <a:t> </a:t>
                </a:r>
                <a:r>
                  <a:rPr lang="en-US" dirty="0">
                    <a:solidFill>
                      <a:schemeClr val="tx1"/>
                    </a:solidFill>
                  </a:rPr>
                  <a:t>(</a:t>
                </a:r>
                <a:r>
                  <a:rPr lang="en-US" sz="1800" dirty="0">
                    <a:solidFill>
                      <a:schemeClr val="tx1"/>
                    </a:solidFill>
                  </a:rPr>
                  <a:t>III) Set of coefficients with slope sampling of 1/n  and offsets sampling of half voxel step.    </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75452" y="1212812"/>
                <a:ext cx="11029614" cy="5213387"/>
              </a:xfrm>
              <a:prstGeom prst="rect">
                <a:avLst/>
              </a:prstGeom>
              <a:blipFill>
                <a:blip r:embed="rId3"/>
                <a:stretch>
                  <a:fillRect l="-498" t="-702"/>
                </a:stretch>
              </a:blipFill>
            </p:spPr>
            <p:txBody>
              <a:bodyPr/>
              <a:lstStyle/>
              <a:p>
                <a:r>
                  <a:rPr lang="en-US">
                    <a:noFill/>
                  </a:rPr>
                  <a:t> </a:t>
                </a:r>
              </a:p>
            </p:txBody>
          </p:sp>
        </mc:Fallback>
      </mc:AlternateContent>
      <p:sp>
        <p:nvSpPr>
          <p:cNvPr id="7" name="Arrow: Curved Left 6">
            <a:hlinkClick r:id="rId4" action="ppaction://hlinksldjump"/>
            <a:extLst>
              <a:ext uri="{FF2B5EF4-FFF2-40B4-BE49-F238E27FC236}">
                <a16:creationId xmlns:a16="http://schemas.microsoft.com/office/drawing/2014/main" id="{4B6698C7-229D-4F21-8ECE-45865512AC5E}"/>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0285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3200" b="1" dirty="0">
                <a:solidFill>
                  <a:schemeClr val="tx1"/>
                </a:solidFill>
              </a:rPr>
              <a:t>                                             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172721" y="1643454"/>
                <a:ext cx="5750560" cy="4594060"/>
              </a:xfrm>
              <a:prstGeom prst="rect">
                <a:avLst/>
              </a:prstGeom>
            </p:spPr>
            <p:txBody>
              <a:bodyPr vert="horz" lIns="91440" tIns="45720" rIns="91440" bIns="45720" rtlCol="0" anchor="t">
                <a:noAutofit/>
              </a:bodyPr>
              <a:lstStyle>
                <a:defPPr>
                  <a:defRPr lang="en-US"/>
                </a:defPPr>
                <a:lvl1pPr indent="0" defTabSz="457200">
                  <a:spcBef>
                    <a:spcPct val="20000"/>
                  </a:spcBef>
                  <a:spcAft>
                    <a:spcPts val="600"/>
                  </a:spcAft>
                  <a:buClr>
                    <a:schemeClr val="tx1"/>
                  </a:buClr>
                  <a:buSzPct val="80000"/>
                  <a:buFont typeface="Wingdings 3" panose="05040102010807070707" pitchFamily="18" charset="2"/>
                  <a:buNone/>
                  <a:defRPr sz="1600" cap="none">
                    <a:effectLst/>
                  </a:defRPr>
                </a:lvl1pPr>
                <a:lvl2pPr indent="0" algn="ctr" defTabSz="457200">
                  <a:spcBef>
                    <a:spcPct val="20000"/>
                  </a:spcBef>
                  <a:spcAft>
                    <a:spcPts val="600"/>
                  </a:spcAft>
                  <a:buClr>
                    <a:schemeClr val="tx1"/>
                  </a:buClr>
                  <a:buSzPct val="80000"/>
                  <a:buFont typeface="Wingdings 3" panose="05040102010807070707" pitchFamily="18" charset="2"/>
                  <a:buNone/>
                  <a:defRPr cap="none">
                    <a:solidFill>
                      <a:schemeClr val="tx1">
                        <a:tint val="75000"/>
                      </a:schemeClr>
                    </a:solidFill>
                    <a:effectLst/>
                  </a:defRPr>
                </a:lvl2pPr>
                <a:lvl3pPr indent="0" algn="ctr" defTabSz="457200">
                  <a:spcBef>
                    <a:spcPct val="20000"/>
                  </a:spcBef>
                  <a:spcAft>
                    <a:spcPts val="600"/>
                  </a:spcAft>
                  <a:buClr>
                    <a:schemeClr val="tx1"/>
                  </a:buClr>
                  <a:buSzPct val="80000"/>
                  <a:buFont typeface="Wingdings 3" panose="05040102010807070707" pitchFamily="18" charset="2"/>
                  <a:buNone/>
                  <a:defRPr sz="1600" cap="none">
                    <a:solidFill>
                      <a:schemeClr val="tx1">
                        <a:tint val="75000"/>
                      </a:schemeClr>
                    </a:solidFill>
                    <a:effectLst/>
                  </a:defRPr>
                </a:lvl3pPr>
                <a:lvl4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4pPr>
                <a:lvl5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5pPr>
                <a:lvl6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6pPr>
                <a:lvl7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7pPr>
                <a:lvl8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8pPr>
                <a:lvl9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9pPr>
              </a:lstStyle>
              <a:p>
                <a:pPr marL="285750" indent="-285750">
                  <a:buFont typeface="Wingdings" panose="05000000000000000000" pitchFamily="2" charset="2"/>
                  <a:buChar char="Ø"/>
                </a:pPr>
                <a:r>
                  <a:rPr lang="en-US" b="1" dirty="0"/>
                  <a:t>Discrete time Markov Process</a:t>
                </a:r>
              </a:p>
              <a:p>
                <a:r>
                  <a:rPr lang="en-US" dirty="0"/>
                  <a:t>    The state </a:t>
                </a:r>
                <a14:m>
                  <m:oMath xmlns:m="http://schemas.openxmlformats.org/officeDocument/2006/math">
                    <m:r>
                      <a:rPr lang="en-US" smtClean="0">
                        <a:latin typeface="Cambria Math" panose="02040503050406030204" pitchFamily="18" charset="0"/>
                      </a:rPr>
                      <m:t>𝑣</m:t>
                    </m:r>
                    <m:r>
                      <a:rPr lang="en-US" smtClean="0">
                        <a:latin typeface="Cambria Math" panose="02040503050406030204" pitchFamily="18" charset="0"/>
                      </a:rPr>
                      <m:t> </m:t>
                    </m:r>
                  </m:oMath>
                </a14:m>
                <a:r>
                  <a:rPr lang="en-US" dirty="0"/>
                  <a:t>at time t is one of a finite number of states.</a:t>
                </a:r>
              </a:p>
              <a:p>
                <a:r>
                  <a:rPr lang="en-US" dirty="0"/>
                  <a:t>    Markov condition: </a:t>
                </a:r>
                <a14:m>
                  <m:oMath xmlns:m="http://schemas.openxmlformats.org/officeDocument/2006/math">
                    <m:r>
                      <a:rPr lang="en-US">
                        <a:latin typeface="Cambria Math" panose="02040503050406030204" pitchFamily="18" charset="0"/>
                      </a:rPr>
                      <m:t>𝑝</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v</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e>
                    </m:d>
                    <m:sSub>
                      <m:sSubPr>
                        <m:ctrlPr>
                          <a:rPr lang="en-US" i="1">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1</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2</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m:t>
                    </m:r>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oMath>
                </a14:m>
                <a:r>
                  <a:rPr lang="en-US" dirty="0"/>
                  <a:t> </a:t>
                </a:r>
              </a:p>
              <a:p>
                <a:endParaRPr lang="en-US" dirty="0"/>
              </a:p>
              <a:p>
                <a:pPr marL="285750" indent="-285750">
                  <a:buFont typeface="Wingdings" panose="05000000000000000000" pitchFamily="2" charset="2"/>
                  <a:buChar char="Ø"/>
                </a:pPr>
                <a:r>
                  <a:rPr lang="en-US" b="1" dirty="0"/>
                  <a:t>Hidden state Markov Model (HMM)</a:t>
                </a:r>
              </a:p>
              <a:p>
                <a:r>
                  <a:rPr lang="en-US" dirty="0"/>
                  <a:t>   The state of the Markov process are unobservable.</a:t>
                </a:r>
              </a:p>
              <a:p>
                <a:r>
                  <a:rPr lang="en-US" dirty="0"/>
                  <a:t>   There are indirect state observations </a:t>
                </a:r>
                <a14:m>
                  <m:oMath xmlns:m="http://schemas.openxmlformats.org/officeDocument/2006/math">
                    <m:r>
                      <a:rPr lang="en-US">
                        <a:latin typeface="Cambria Math" panose="02040503050406030204" pitchFamily="18" charset="0"/>
                      </a:rPr>
                      <m:t>𝑠</m:t>
                    </m:r>
                  </m:oMath>
                </a14:m>
                <a:r>
                  <a:rPr lang="en-US" dirty="0"/>
                  <a:t>.</a:t>
                </a:r>
              </a:p>
              <a:p>
                <a:endParaRPr lang="en-US" dirty="0"/>
              </a:p>
              <a:p>
                <a:pPr marL="285750" indent="-285750">
                  <a:buFont typeface="Wingdings" panose="05000000000000000000" pitchFamily="2" charset="2"/>
                  <a:buChar char="Ø"/>
                </a:pPr>
                <a:r>
                  <a:rPr lang="en-US" b="1" dirty="0"/>
                  <a:t>Dynamic programming algorithm</a:t>
                </a:r>
              </a:p>
              <a:p>
                <a:r>
                  <a:rPr lang="en-US" dirty="0"/>
                  <a:t>Finding the most likely sequence of hidden states — called the ‘Viterbi path’ — that results in a sequence of observed events.</a:t>
                </a:r>
              </a:p>
              <a:p>
                <a:r>
                  <a:rPr lang="en-US" dirty="0"/>
                  <a:t> </a:t>
                </a:r>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172721" y="1643454"/>
                <a:ext cx="5750560" cy="4594060"/>
              </a:xfrm>
              <a:prstGeom prst="rect">
                <a:avLst/>
              </a:prstGeom>
              <a:blipFill>
                <a:blip r:embed="rId3"/>
                <a:stretch>
                  <a:fillRect l="-530" t="-3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BA0DE4F-6801-4AE7-AF02-7F7EB7004186}"/>
                  </a:ext>
                </a:extLst>
              </p:cNvPr>
              <p:cNvSpPr txBox="1">
                <a:spLocks/>
              </p:cNvSpPr>
              <p:nvPr/>
            </p:nvSpPr>
            <p:spPr>
              <a:xfrm>
                <a:off x="6004559" y="1643454"/>
                <a:ext cx="6014720"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300" b="1" i="1" dirty="0">
                    <a:solidFill>
                      <a:schemeClr val="tx1"/>
                    </a:solidFill>
                    <a:latin typeface="Cambria Math" panose="02040503050406030204" pitchFamily="18" charset="0"/>
                    <a:ea typeface="Cambria Math" panose="02040503050406030204" pitchFamily="18" charset="0"/>
                  </a:rPr>
                  <a:t>Discrete state-space:</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𝑥</m:t>
                    </m:r>
                    <m:r>
                      <a:rPr lang="en-US" sz="130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𝑦</m:t>
                    </m:r>
                    <m:r>
                      <a:rPr lang="en-US" sz="1300" i="1" smtClean="0">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r>
                          <a:rPr lang="en-US" sz="1300" i="1">
                            <a:solidFill>
                              <a:schemeClr val="tx1"/>
                            </a:solidFill>
                            <a:latin typeface="Cambria Math" panose="02040503050406030204" pitchFamily="18" charset="0"/>
                            <a:ea typeface="Cambria Math" panose="02040503050406030204" pitchFamily="18" charset="0"/>
                          </a:rPr>
                          <m:t>] </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𝑥</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𝑦</m:t>
                        </m:r>
                        <m:r>
                          <a:rPr lang="en-US" sz="1300" i="1">
                            <a:solidFill>
                              <a:schemeClr val="tx1"/>
                            </a:solidFill>
                            <a:latin typeface="Cambria Math" panose="02040503050406030204" pitchFamily="18" charset="0"/>
                            <a:ea typeface="Cambria Math" panose="02040503050406030204" pitchFamily="18" charset="0"/>
                          </a:rPr>
                          <m:t>∈</m:t>
                        </m:r>
                      </m:e>
                    </m:acc>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1</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𝑖𝑚𝑎𝑔𝑒</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𝑠𝑖𝑧𝑒</m:t>
                        </m:r>
                      </m:e>
                    </m:d>
                    <m:r>
                      <a:rPr lang="en-US" sz="1300" i="1">
                        <a:solidFill>
                          <a:schemeClr val="tx1"/>
                        </a:solidFill>
                        <a:latin typeface="Cambria Math" panose="02040503050406030204" pitchFamily="18" charset="0"/>
                        <a:ea typeface="Cambria Math" panose="02040503050406030204" pitchFamily="18" charset="0"/>
                      </a:rPr>
                      <m:t>   </m:t>
                    </m:r>
                  </m:oMath>
                </a14:m>
                <a:r>
                  <a:rPr lang="en-US" sz="1300" dirty="0">
                    <a:solidFill>
                      <a:schemeClr val="tx1"/>
                    </a:solidFill>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ea typeface="Cambria Math" panose="02040503050406030204" pitchFamily="18" charset="0"/>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oMath>
                </a14:m>
                <a:r>
                  <a:rPr lang="en-US" sz="1300" dirty="0">
                    <a:solidFill>
                      <a:schemeClr val="tx1"/>
                    </a:solidFill>
                    <a:ea typeface="Cambria Math" panose="02040503050406030204" pitchFamily="18" charset="0"/>
                  </a:rPr>
                  <a:t>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[-1:1:1]  (pixel)}</a:t>
                </a:r>
              </a:p>
              <a:p>
                <a:endParaRPr lang="en-US" sz="1600" dirty="0">
                  <a:solidFill>
                    <a:schemeClr val="tx1"/>
                  </a:solidFill>
                </a:endParaRPr>
              </a:p>
              <a:p>
                <a:r>
                  <a:rPr lang="en-US" sz="1300" b="1" i="1" dirty="0">
                    <a:solidFill>
                      <a:schemeClr val="tx1"/>
                    </a:solidFill>
                    <a:latin typeface="Cambria Math" panose="02040503050406030204" pitchFamily="18" charset="0"/>
                    <a:ea typeface="Cambria Math" panose="02040503050406030204" pitchFamily="18" charset="0"/>
                  </a:rPr>
                  <a:t>Measured intensity model:</a:t>
                </a:r>
              </a:p>
              <a:p>
                <a14:m>
                  <m:oMath xmlns:m="http://schemas.openxmlformats.org/officeDocument/2006/math">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eqArr>
                          <m:eqArrPr>
                            <m:ctrlPr>
                              <a:rPr lang="en-US" sz="1300" i="1">
                                <a:solidFill>
                                  <a:schemeClr val="tx1"/>
                                </a:solidFill>
                                <a:latin typeface="Cambria Math" panose="02040503050406030204" pitchFamily="18" charset="0"/>
                                <a:ea typeface="Cambria Math" panose="02040503050406030204" pitchFamily="18" charset="0"/>
                              </a:rPr>
                            </m:ctrlPr>
                          </m:eqArrPr>
                          <m:e>
                            <m:r>
                              <a:rPr lang="en-US" sz="1300" i="1">
                                <a:solidFill>
                                  <a:schemeClr val="tx1"/>
                                </a:solidFill>
                                <a:latin typeface="Cambria Math" panose="02040503050406030204" pitchFamily="18" charset="0"/>
                                <a:ea typeface="Cambria Math" panose="02040503050406030204" pitchFamily="18" charset="0"/>
                              </a:rPr>
                              <m:t>  </m:t>
                            </m:r>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𝑖𝑠</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𝑝𝑟𝑒𝑠𝑒𝑛𝑡</m:t>
                            </m:r>
                          </m:e>
                          <m:e>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𝑛𝑜</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e>
                        </m:eqArr>
                      </m:e>
                    </m:d>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𝒩</m:t>
                    </m:r>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0</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𝜎</m:t>
                        </m:r>
                      </m:e>
                    </m:d>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e>
                        </m:d>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pixel indexed by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and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e>
                    </m:d>
                  </m:oMath>
                </a14:m>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a:p>
                <a:r>
                  <a:rPr lang="en-US" sz="1300" i="1" dirty="0">
                    <a:solidFill>
                      <a:schemeClr val="tx1"/>
                    </a:solidFill>
                    <a:latin typeface="Cambria Math" panose="02040503050406030204" pitchFamily="18" charset="0"/>
                    <a:ea typeface="Cambria Math" panose="02040503050406030204" pitchFamily="18" charset="0"/>
                  </a:rPr>
                  <a:t>Estimate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𝑉</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from observing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using a recursive scheme for maximizing the posterior joint probability of the sequence of states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oMath>
                </a14:m>
                <a:r>
                  <a:rPr lang="en-US" sz="1300" i="1" dirty="0">
                    <a:solidFill>
                      <a:schemeClr val="tx1"/>
                    </a:solidFill>
                    <a:latin typeface="Cambria Math" panose="02040503050406030204" pitchFamily="18" charset="0"/>
                    <a:ea typeface="Cambria Math" panose="02040503050406030204" pitchFamily="18" charset="0"/>
                  </a:rPr>
                  <a:t> given by :</a:t>
                </a:r>
              </a:p>
              <a:p>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e>
                          <m:sub>
                            <m:r>
                              <a:rPr lang="en-US" sz="1300" i="1">
                                <a:solidFill>
                                  <a:schemeClr val="tx1"/>
                                </a:solidFill>
                                <a:latin typeface="Cambria Math" panose="02040503050406030204" pitchFamily="18" charset="0"/>
                                <a:ea typeface="Cambria Math" panose="02040503050406030204" pitchFamily="18" charset="0"/>
                              </a:rPr>
                              <m:t>𝑡</m:t>
                            </m:r>
                          </m:sub>
                        </m:sSub>
                      </m:e>
                    </m:d>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e>
                    </m:d>
                    <m:nary>
                      <m:naryPr>
                        <m:chr m:val="∏"/>
                        <m:limLoc m:val="undOvr"/>
                        <m:ctrlPr>
                          <a:rPr lang="en-US" sz="1300" i="1">
                            <a:solidFill>
                              <a:schemeClr val="tx1"/>
                            </a:solidFill>
                            <a:latin typeface="Cambria Math" panose="02040503050406030204" pitchFamily="18" charset="0"/>
                            <a:ea typeface="Cambria Math" panose="02040503050406030204" pitchFamily="18" charset="0"/>
                          </a:rPr>
                        </m:ctrlPr>
                      </m:naryPr>
                      <m:sub>
                        <m:r>
                          <a:rPr lang="en-US" sz="1300" i="1">
                            <a:solidFill>
                              <a:schemeClr val="tx1"/>
                            </a:solidFill>
                            <a:latin typeface="Cambria Math" panose="02040503050406030204" pitchFamily="18" charset="0"/>
                            <a:ea typeface="Cambria Math" panose="02040503050406030204" pitchFamily="18" charset="0"/>
                          </a:rPr>
                          <m:t>𝑘</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up>
                        <m:r>
                          <a:rPr lang="en-US" sz="1300" i="1">
                            <a:solidFill>
                              <a:schemeClr val="tx1"/>
                            </a:solidFill>
                            <a:latin typeface="Cambria Math" panose="02040503050406030204" pitchFamily="18" charset="0"/>
                            <a:ea typeface="Cambria Math" panose="02040503050406030204" pitchFamily="18" charset="0"/>
                          </a:rPr>
                          <m:t>𝑡</m:t>
                        </m:r>
                      </m:sup>
                      <m:e>
                        <m:r>
                          <a:rPr lang="en-US" sz="1300" i="1">
                            <a:solidFill>
                              <a:schemeClr val="tx1"/>
                            </a:solidFill>
                            <a:latin typeface="Cambria Math" panose="02040503050406030204" pitchFamily="18" charset="0"/>
                            <a:ea typeface="Cambria Math" panose="02040503050406030204" pitchFamily="18" charset="0"/>
                            <a:hlinkClick r:id="rId4" action="ppaction://hlinksldjump"/>
                          </a:rPr>
                          <m:t>ℒ</m:t>
                        </m:r>
                        <m:d>
                          <m:d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dPr>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𝑠</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𝑣</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d>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e>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Sub>
                          </m:e>
                        </m:d>
                      </m:e>
                    </m:nary>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r>
                      <a:rPr lang="en-US" sz="1000" b="0" i="1" smtClean="0">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 =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𝐴</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 </m:t>
                    </m:r>
                  </m:oMath>
                </a14:m>
                <a:r>
                  <a:rPr lang="en-US" sz="1000" i="1" dirty="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𝑖𝑠</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h</m:t>
                    </m:r>
                    <m:r>
                      <a:rPr lang="en-US" sz="1000" i="1">
                        <a:solidFill>
                          <a:schemeClr val="tx1"/>
                        </a:solidFill>
                        <a:latin typeface="Cambria Math" panose="02040503050406030204" pitchFamily="18" charset="0"/>
                        <a:ea typeface="Cambria Math" panose="02040503050406030204" pitchFamily="18" charset="0"/>
                      </a:rPr>
                      <m:t>𝑒</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𝑚𝑜𝑑𝑒𝑙</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𝑛𝑜𝑖𝑠𝑒</m:t>
                    </m:r>
                    <m:r>
                      <a:rPr lang="en-US" sz="1000" i="1">
                        <a:solidFill>
                          <a:schemeClr val="tx1"/>
                        </a:solidFill>
                        <a:latin typeface="Cambria Math" panose="02040503050406030204" pitchFamily="18" charset="0"/>
                        <a:ea typeface="Cambria Math" panose="02040503050406030204" pitchFamily="18" charset="0"/>
                      </a:rPr>
                      <m:t>  </m:t>
                    </m:r>
                  </m:oMath>
                </a14:m>
                <a:r>
                  <a:rPr lang="en-US" sz="1000" i="1" dirty="0">
                    <a:solidFill>
                      <a:schemeClr val="tx1"/>
                    </a:solidFill>
                    <a:latin typeface="Cambria Math" panose="02040503050406030204" pitchFamily="18" charset="0"/>
                    <a:ea typeface="Cambria Math" panose="02040503050406030204" pitchFamily="18" charset="0"/>
                  </a:rPr>
                  <a:t>as Dynamic SHAS is not based on definition of model noise we also do not assume a model noise for Viterbi.</a:t>
                </a:r>
              </a:p>
              <a:p>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CBA0DE4F-6801-4AE7-AF02-7F7EB7004186}"/>
                  </a:ext>
                </a:extLst>
              </p:cNvPr>
              <p:cNvSpPr txBox="1">
                <a:spLocks noRot="1" noChangeAspect="1" noMove="1" noResize="1" noEditPoints="1" noAdjustHandles="1" noChangeArrowheads="1" noChangeShapeType="1" noTextEdit="1"/>
              </p:cNvSpPr>
              <p:nvPr/>
            </p:nvSpPr>
            <p:spPr>
              <a:xfrm>
                <a:off x="6004559" y="1643454"/>
                <a:ext cx="6014720" cy="4594060"/>
              </a:xfrm>
              <a:prstGeom prst="rect">
                <a:avLst/>
              </a:prstGeom>
              <a:blipFill>
                <a:blip r:embed="rId5"/>
                <a:stretch>
                  <a:fillRect l="-101" t="-13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B737BEE6-A7C3-448B-BF8A-65F6C699FFC2}"/>
              </a:ext>
            </a:extLst>
          </p:cNvPr>
          <p:cNvCxnSpPr/>
          <p:nvPr/>
        </p:nvCxnSpPr>
        <p:spPr>
          <a:xfrm>
            <a:off x="5683363" y="1734177"/>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C355BCC-1B3A-437B-9D4B-37800DA47BEF}"/>
              </a:ext>
            </a:extLst>
          </p:cNvPr>
          <p:cNvCxnSpPr/>
          <p:nvPr/>
        </p:nvCxnSpPr>
        <p:spPr>
          <a:xfrm>
            <a:off x="5683363" y="317667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21D649C-11CC-445C-B2B8-1014934FB09F}"/>
              </a:ext>
            </a:extLst>
          </p:cNvPr>
          <p:cNvCxnSpPr/>
          <p:nvPr/>
        </p:nvCxnSpPr>
        <p:spPr>
          <a:xfrm>
            <a:off x="5683363" y="484709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415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37352" y="1578572"/>
            <a:ext cx="11712408" cy="51371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p>
        </p:txBody>
      </p:sp>
      <mc:AlternateContent xmlns:mc="http://schemas.openxmlformats.org/markup-compatibility/2006" xmlns:a14="http://schemas.microsoft.com/office/drawing/2010/main">
        <mc:Choice Requires="a14">
          <p:sp>
            <p:nvSpPr>
              <p:cNvPr id="2" name="Rectangle 2">
                <a:extLst>
                  <a:ext uri="{FF2B5EF4-FFF2-40B4-BE49-F238E27FC236}">
                    <a16:creationId xmlns:a16="http://schemas.microsoft.com/office/drawing/2014/main" id="{D042DC00-6E21-414B-9FAA-89C5892209F3}"/>
                  </a:ext>
                </a:extLst>
              </p:cNvPr>
              <p:cNvSpPr>
                <a:spLocks noChangeArrowheads="1"/>
              </p:cNvSpPr>
              <p:nvPr/>
            </p:nvSpPr>
            <p:spPr bwMode="auto">
              <a:xfrm>
                <a:off x="581192" y="4939058"/>
                <a:ext cx="11468565" cy="8617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𝐶</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m:t>
                    </m:r>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𝑣</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 </m:t>
                    </m:r>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denote the Viterbi cost metric. Which is measure of the log-likelihood of the most likely sequence leading into the state</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p>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ctrlPr>
                      </m:sSubPr>
                      <m:e>
                        <m:r>
                          <m:rPr>
                            <m:nor/>
                          </m:rPr>
                          <a:rPr lang="en-US" altLang="en-US" sz="1600" i="1" dirty="0">
                            <a:latin typeface="Cambria Math" panose="02040503050406030204" pitchFamily="18" charset="0"/>
                            <a:ea typeface="Times New Roman" panose="02020603050405020304" pitchFamily="18" charset="0"/>
                            <a:cs typeface="David" panose="020E0502060401010101" pitchFamily="34" charset="-79"/>
                          </a:rPr>
                          <m:t>θ</m:t>
                        </m:r>
                      </m:e>
                      <m:sub>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𝑡</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1</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denotes the previous state in the most likely sequence leading into the state </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 name="Rectangle 2">
                <a:extLst>
                  <a:ext uri="{FF2B5EF4-FFF2-40B4-BE49-F238E27FC236}">
                    <a16:creationId xmlns:a16="http://schemas.microsoft.com/office/drawing/2014/main" id="{D042DC00-6E21-414B-9FAA-89C5892209F3}"/>
                  </a:ext>
                </a:extLst>
              </p:cNvPr>
              <p:cNvSpPr>
                <a:spLocks noRot="1" noChangeAspect="1" noMove="1" noResize="1" noEditPoints="1" noAdjustHandles="1" noChangeArrowheads="1" noChangeShapeType="1" noTextEdit="1"/>
              </p:cNvSpPr>
              <p:nvPr/>
            </p:nvSpPr>
            <p:spPr bwMode="auto">
              <a:xfrm>
                <a:off x="581192" y="4939058"/>
                <a:ext cx="11468565" cy="861774"/>
              </a:xfrm>
              <a:prstGeom prst="rect">
                <a:avLst/>
              </a:prstGeom>
              <a:blipFill>
                <a:blip r:embed="rId3"/>
                <a:stretch>
                  <a:fillRect t="-14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 name="Rectangle 4">
            <a:extLst>
              <a:ext uri="{FF2B5EF4-FFF2-40B4-BE49-F238E27FC236}">
                <a16:creationId xmlns:a16="http://schemas.microsoft.com/office/drawing/2014/main" id="{7702D298-8A55-4018-98B1-AD6240BCD27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8" name="מלבן 939">
                <a:extLst>
                  <a:ext uri="{FF2B5EF4-FFF2-40B4-BE49-F238E27FC236}">
                    <a16:creationId xmlns:a16="http://schemas.microsoft.com/office/drawing/2014/main" id="{B525CBAE-1DBA-4F98-A3D3-D8FE53071515}"/>
                  </a:ext>
                </a:extLst>
              </p:cNvPr>
              <p:cNvSpPr/>
              <p:nvPr/>
            </p:nvSpPr>
            <p:spPr>
              <a:xfrm>
                <a:off x="1366520" y="1371600"/>
                <a:ext cx="8077200" cy="3421380"/>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50000"/>
                  </a:lnSpc>
                  <a:spcAft>
                    <a:spcPts val="0"/>
                  </a:spcAft>
                </a:pPr>
                <a:r>
                  <a:rPr lang="en-US" sz="1400" b="1" i="1" dirty="0">
                    <a:effectLst/>
                    <a:latin typeface="Calibri" panose="020F0502020204030204" pitchFamily="34" charset="0"/>
                    <a:ea typeface="Times New Roman" panose="02020603050405020304" pitchFamily="18" charset="0"/>
                    <a:cs typeface="Arial" panose="020B0604020202020204" pitchFamily="34" charset="0"/>
                  </a:rPr>
                  <a:t>V</a:t>
                </a:r>
                <a:r>
                  <a:rPr lang="en-US" sz="1400" b="1" i="1" dirty="0">
                    <a:effectLst/>
                    <a:latin typeface="Calibri" panose="020F0502020204030204" pitchFamily="34" charset="0"/>
                    <a:ea typeface="Times New Roman" panose="02020603050405020304" pitchFamily="18" charset="0"/>
                    <a:cs typeface="David" panose="020E0502060401010101" pitchFamily="34" charset="-79"/>
                  </a:rPr>
                  <a:t>iterbi based tracking algorithm</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Initialize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 For each image t=1….</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2.1 The normalized cost  </a:t>
                </a:r>
                <a14:m>
                  <m:oMath xmlns:m="http://schemas.openxmlformats.org/officeDocument/2006/math">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b="0" i="1" smtClean="0">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oMath>
                </a14:m>
                <a:r>
                  <a:rPr lang="en-US" sz="14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2.2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𝑙𝑜𝑔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US" sz="1400" i="1">
                            <a:effectLst/>
                            <a:latin typeface="Cambria Math" panose="02040503050406030204" pitchFamily="18" charset="0"/>
                            <a:ea typeface="Times New Roman" panose="02020603050405020304" pitchFamily="18" charset="0"/>
                            <a:cs typeface="Calibri" panose="020F0502020204030204" pitchFamily="34" charset="0"/>
                          </a:rPr>
                          <m:t>ℒ</m:t>
                        </m:r>
                      </m:e>
                    </m:acc>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𝑠</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e>
                      <m:sub>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r>
                  <a:rPr lang="en-US" sz="1400" dirty="0">
                    <a:effectLst/>
                    <a:latin typeface="Calibri" panose="020F0502020204030204" pitchFamily="34" charset="0"/>
                    <a:ea typeface="Times New Roman" panose="02020603050405020304" pitchFamily="18" charset="0"/>
                    <a:cs typeface="David" panose="020E0502060401010101" pitchFamily="34" charset="-79"/>
                  </a:rPr>
                  <a:t>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2.3 The previous state in the most likely sequence leading to  is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𝑣</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 =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𝑎𝑟𝑔</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𝑚𝑎𝑥</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3 The estimated state sequence is found by backtracking </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acc>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d>
                        <m:dPr>
                          <m:begChr m:val="{"/>
                          <m:end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eqArr>
                            <m:eqArr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eqArrPr>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𝑎𝑟𝑔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e>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e>
                              </m:acc>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𝑜𝑡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h</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𝑒𝑟𝑤𝑖𝑠𝑒</m:t>
                              </m:r>
                            </m:e>
                          </m:eqArr>
                        </m:e>
                      </m:d>
                    </m:oMath>
                  </m:oMathPara>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 name="מלבן 939">
                <a:extLst>
                  <a:ext uri="{FF2B5EF4-FFF2-40B4-BE49-F238E27FC236}">
                    <a16:creationId xmlns:a16="http://schemas.microsoft.com/office/drawing/2014/main" id="{B525CBAE-1DBA-4F98-A3D3-D8FE53071515}"/>
                  </a:ext>
                </a:extLst>
              </p:cNvPr>
              <p:cNvSpPr>
                <a:spLocks noRot="1" noChangeAspect="1" noMove="1" noResize="1" noEditPoints="1" noAdjustHandles="1" noChangeArrowheads="1" noChangeShapeType="1" noTextEdit="1"/>
              </p:cNvSpPr>
              <p:nvPr/>
            </p:nvSpPr>
            <p:spPr>
              <a:xfrm>
                <a:off x="1366520" y="1371600"/>
                <a:ext cx="8077200" cy="3421380"/>
              </a:xfrm>
              <a:prstGeom prst="rect">
                <a:avLst/>
              </a:prstGeom>
              <a:blipFill>
                <a:blip r:embed="rId4"/>
                <a:stretch>
                  <a:fillRect l="-151"/>
                </a:stretch>
              </a:blipFill>
              <a:ln w="12700" cap="flat" cmpd="sng" algn="ctr">
                <a:solidFill>
                  <a:srgbClr val="4472C4">
                    <a:shade val="50000"/>
                  </a:srgbClr>
                </a:solidFill>
                <a:prstDash val="solid"/>
                <a:miter lim="800000"/>
              </a:ln>
              <a:effectLst/>
            </p:spPr>
            <p:txBody>
              <a:bodyPr/>
              <a:lstStyle/>
              <a:p>
                <a:r>
                  <a:rPr lang="en-US">
                    <a:noFill/>
                  </a:rPr>
                  <a:t> </a:t>
                </a:r>
              </a:p>
            </p:txBody>
          </p:sp>
        </mc:Fallback>
      </mc:AlternateContent>
      <p:sp>
        <p:nvSpPr>
          <p:cNvPr id="9" name="Rectangle 8">
            <a:extLst>
              <a:ext uri="{FF2B5EF4-FFF2-40B4-BE49-F238E27FC236}">
                <a16:creationId xmlns:a16="http://schemas.microsoft.com/office/drawing/2014/main" id="{3D543B0C-8482-450D-98D0-A8E317102DF7}"/>
              </a:ext>
            </a:extLst>
          </p:cNvPr>
          <p:cNvSpPr/>
          <p:nvPr/>
        </p:nvSpPr>
        <p:spPr>
          <a:xfrm>
            <a:off x="1945640" y="6132918"/>
            <a:ext cx="10838647" cy="307777"/>
          </a:xfrm>
          <a:prstGeom prst="rect">
            <a:avLst/>
          </a:prstGeom>
        </p:spPr>
        <p:txBody>
          <a:bodyPr wrap="square">
            <a:spAutoFit/>
          </a:bodyPr>
          <a:lstStyle/>
          <a:p>
            <a:r>
              <a:rPr lang="en-US" sz="1400" dirty="0"/>
              <a:t>“Life can only be understood backwards, but must be lived forwards.” (</a:t>
            </a:r>
            <a:r>
              <a:rPr lang="en-US" sz="1400" dirty="0" err="1"/>
              <a:t>S¨oren</a:t>
            </a:r>
            <a:r>
              <a:rPr lang="en-US" sz="1400" dirty="0"/>
              <a:t> Kierkegaard)</a:t>
            </a:r>
          </a:p>
        </p:txBody>
      </p:sp>
    </p:spTree>
    <p:extLst>
      <p:ext uri="{BB962C8B-B14F-4D97-AF65-F5344CB8AC3E}">
        <p14:creationId xmlns:p14="http://schemas.microsoft.com/office/powerpoint/2010/main" val="120444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44972" y="1414854"/>
                <a:ext cx="11712408" cy="532884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400" dirty="0">
                    <a:solidFill>
                      <a:schemeClr val="tx1"/>
                    </a:solidFill>
                  </a:rPr>
                  <a:t>The measurements pdf under the assumption of </a:t>
                </a:r>
                <a:r>
                  <a:rPr lang="en-US" sz="1400" b="1" dirty="0">
                    <a:solidFill>
                      <a:schemeClr val="tx1"/>
                    </a:solidFill>
                  </a:rPr>
                  <a:t>Gaussian measurement noise </a:t>
                </a:r>
                <a:r>
                  <a:rPr lang="en-US" sz="1400" dirty="0">
                    <a:solidFill>
                      <a:schemeClr val="tx1"/>
                    </a:solidFill>
                  </a:rPr>
                  <a:t>is:</a:t>
                </a:r>
              </a:p>
              <a:p>
                <a14:m>
                  <m:oMath xmlns:m="http://schemas.openxmlformats.org/officeDocument/2006/math">
                    <m:r>
                      <a:rPr lang="en-US" sz="1400" i="1" smtClean="0">
                        <a:solidFill>
                          <a:schemeClr val="tx1"/>
                        </a:solidFill>
                        <a:latin typeface="Cambria Math" panose="02040503050406030204" pitchFamily="18" charset="0"/>
                      </a:rPr>
                      <m:t>𝑃</m:t>
                    </m:r>
                    <m:r>
                      <a:rPr lang="en-US" sz="1400" i="1" smtClean="0">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i="1" dirty="0">
                    <a:solidFill>
                      <a:schemeClr val="tx1"/>
                    </a:solidFill>
                  </a:rPr>
                  <a:t> 	</a:t>
                </a:r>
                <a:r>
                  <a:rPr lang="en-US" sz="1400" dirty="0">
                    <a:solidFill>
                      <a:schemeClr val="tx1"/>
                    </a:solidFill>
                  </a:rPr>
                  <a:t>If the target is present or  </a:t>
                </a:r>
                <a:endParaRPr lang="en-US" sz="1400" b="0" i="0" dirty="0">
                  <a:solidFill>
                    <a:schemeClr val="tx1"/>
                  </a:solidFill>
                  <a:latin typeface="Cambria Math" panose="02040503050406030204" pitchFamily="18" charset="0"/>
                </a:endParaRPr>
              </a:p>
              <a:p>
                <a14:m>
                  <m:oMath xmlns:m="http://schemas.openxmlformats.org/officeDocument/2006/math">
                    <m:r>
                      <a:rPr lang="en-US" sz="1400" b="0" i="0" smtClean="0">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dirty="0">
                    <a:solidFill>
                      <a:schemeClr val="tx1"/>
                    </a:solidFill>
                  </a:rPr>
                  <a:t>  If there is no target where </a:t>
                </a:r>
                <a14:m>
                  <m:oMath xmlns:m="http://schemas.openxmlformats.org/officeDocument/2006/math">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a:solidFill>
                              <a:schemeClr val="tx1"/>
                            </a:solidFill>
                            <a:latin typeface="Cambria Math" panose="02040503050406030204" pitchFamily="18" charset="0"/>
                          </a:rPr>
                          <m:t>2</m:t>
                        </m:r>
                      </m:sup>
                    </m:sSup>
                    <m:r>
                      <a:rPr lang="en-US" sz="1400">
                        <a:solidFill>
                          <a:schemeClr val="tx1"/>
                        </a:solidFill>
                        <a:latin typeface="Cambria Math" panose="02040503050406030204" pitchFamily="18" charset="0"/>
                      </a:rPr>
                      <m:t> </m:t>
                    </m:r>
                    <m:r>
                      <m:rPr>
                        <m:sty m:val="p"/>
                      </m:rPr>
                      <a:rPr lang="en-US" sz="1400">
                        <a:solidFill>
                          <a:schemeClr val="tx1"/>
                        </a:solidFill>
                        <a:latin typeface="Cambria Math" panose="02040503050406030204" pitchFamily="18" charset="0"/>
                      </a:rPr>
                      <m:t>i</m:t>
                    </m:r>
                  </m:oMath>
                </a14:m>
                <a:r>
                  <a:rPr lang="en-US" sz="1400" dirty="0">
                    <a:solidFill>
                      <a:schemeClr val="tx1"/>
                    </a:solidFill>
                  </a:rPr>
                  <a:t>s the variance of the measurement noise. </a:t>
                </a:r>
              </a:p>
              <a:p>
                <a:endParaRPr lang="en-US" sz="1400" dirty="0">
                  <a:solidFill>
                    <a:schemeClr val="tx1"/>
                  </a:solidFill>
                </a:endParaRPr>
              </a:p>
              <a:p>
                <a:r>
                  <a:rPr lang="en-US" sz="1400" dirty="0">
                    <a:solidFill>
                      <a:schemeClr val="tx1"/>
                    </a:solidFill>
                  </a:rPr>
                  <a:t>It is more convenient to deal with the </a:t>
                </a:r>
                <a:r>
                  <a:rPr lang="en-US" sz="1400" b="1" dirty="0">
                    <a:solidFill>
                      <a:schemeClr val="tx1"/>
                    </a:solidFill>
                  </a:rPr>
                  <a:t>likelihood ratio </a:t>
                </a:r>
                <a:r>
                  <a:rPr lang="en-US" sz="1400" dirty="0">
                    <a:solidFill>
                      <a:schemeClr val="tx1"/>
                    </a:solidFill>
                  </a:rPr>
                  <a:t>of the data rather than the measurement pdf. For the measurement model described above, the likelihood ratio for pixel(</a:t>
                </a:r>
                <a:r>
                  <a:rPr lang="en-US" sz="1400" dirty="0" err="1">
                    <a:solidFill>
                      <a:schemeClr val="tx1"/>
                    </a:solidFill>
                  </a:rPr>
                  <a:t>i,j</a:t>
                </a:r>
                <a:r>
                  <a:rPr lang="en-US" sz="1400" dirty="0">
                    <a:solidFill>
                      <a:schemeClr val="tx1"/>
                    </a:solidFill>
                  </a:rPr>
                  <a:t>) is:</a:t>
                </a:r>
              </a:p>
              <a:p>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um>
                      <m:den>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den>
                    </m:f>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m:t>
                                </m:r>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p>
              <a:p>
                <a:r>
                  <a:rPr lang="en-US" sz="1400" i="1" dirty="0">
                    <a:solidFill>
                      <a:schemeClr val="tx1"/>
                    </a:solidFill>
                  </a:rPr>
                  <a:t> </a:t>
                </a:r>
                <a:r>
                  <a:rPr lang="en-US" sz="1400" dirty="0">
                    <a:solidFill>
                      <a:schemeClr val="tx1"/>
                    </a:solidFill>
                  </a:rPr>
                  <a:t>Since the pixels assumed to be conditionally independent, the </a:t>
                </a:r>
                <a:r>
                  <a:rPr lang="en-US" sz="1400" b="1" dirty="0">
                    <a:solidFill>
                      <a:schemeClr val="tx1"/>
                    </a:solidFill>
                  </a:rPr>
                  <a:t>likelihood of the whole image</a:t>
                </a:r>
                <a:r>
                  <a:rPr lang="en-US" sz="1400" dirty="0">
                    <a:solidFill>
                      <a:schemeClr val="tx1"/>
                    </a:solidFill>
                  </a:rPr>
                  <a:t> is simply the likelihood product over all of the pixels </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𝛼</m:t>
                        </m:r>
                      </m:sup>
                      <m:e>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𝛽</m:t>
                            </m:r>
                          </m:sup>
                          <m:e>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e>
                        </m:nary>
                      </m:e>
                    </m:nary>
                  </m:oMath>
                </a14:m>
                <a:r>
                  <a:rPr lang="en-US" sz="1400" i="1" dirty="0">
                    <a:solidFill>
                      <a:schemeClr val="tx1"/>
                    </a:solidFill>
                  </a:rPr>
                  <a:t> 	   </a:t>
                </a:r>
                <a:endParaRPr lang="en-US" sz="1400" dirty="0">
                  <a:solidFill>
                    <a:schemeClr val="tx1"/>
                  </a:solidFill>
                </a:endParaRPr>
              </a:p>
              <a:p>
                <a:r>
                  <a:rPr lang="en-US" sz="1400" dirty="0">
                    <a:solidFill>
                      <a:schemeClr val="tx1"/>
                    </a:solidFill>
                  </a:rPr>
                  <a:t>To reduce the computational complexity, the product can be reduced to include only those pixels which have a significant contribution. In our case, it is only one pixel.</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r>
                                      <a:rPr lang="en-US" sz="1400" i="1">
                                        <a:solidFill>
                                          <a:schemeClr val="tx1"/>
                                        </a:solidFill>
                                        <a:latin typeface="Cambria Math" panose="02040503050406030204" pitchFamily="18" charset="0"/>
                                      </a:rPr>
                                      <m:t>𝑦𝑖𝑒𝑙𝑑𝑠</m:t>
                                    </m:r>
                                  </m:e>
                                </m:groupChr>
                              </m:e>
                            </m:box>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h</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e>
                        </m:groupChr>
                      </m:e>
                    </m:box>
                    <m:sSup>
                      <m:sSupPr>
                        <m:ctrlPr>
                          <a:rPr lang="en-US" sz="1400" i="1">
                            <a:solidFill>
                              <a:schemeClr val="tx1"/>
                            </a:solidFill>
                            <a:latin typeface="Cambria Math" panose="02040503050406030204" pitchFamily="18" charset="0"/>
                          </a:rPr>
                        </m:ctrlPr>
                      </m:sSup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ℒ</m:t>
                            </m:r>
                          </m:e>
                        </m:acc>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endParaRPr lang="en-US" sz="1400" dirty="0">
                  <a:solidFill>
                    <a:schemeClr val="tx1"/>
                  </a:solidFill>
                </a:endParaRPr>
              </a:p>
              <a:p>
                <a:pPr algn="ct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44972" y="1414854"/>
                <a:ext cx="11712408" cy="5328846"/>
              </a:xfrm>
              <a:prstGeom prst="rect">
                <a:avLst/>
              </a:prstGeom>
              <a:blipFill>
                <a:blip r:embed="rId3"/>
                <a:stretch>
                  <a:fillRect l="-156" t="-343"/>
                </a:stretch>
              </a:blipFill>
            </p:spPr>
            <p:txBody>
              <a:bodyPr/>
              <a:lstStyle/>
              <a:p>
                <a:r>
                  <a:rPr lang="en-US">
                    <a:noFill/>
                  </a:rPr>
                  <a:t> </a:t>
                </a:r>
              </a:p>
            </p:txBody>
          </p:sp>
        </mc:Fallback>
      </mc:AlternateContent>
      <p:sp>
        <p:nvSpPr>
          <p:cNvPr id="6" name="Arrow: Curved Left 5">
            <a:hlinkClick r:id="rId4" action="ppaction://hlinksldjump"/>
            <a:extLst>
              <a:ext uri="{FF2B5EF4-FFF2-40B4-BE49-F238E27FC236}">
                <a16:creationId xmlns:a16="http://schemas.microsoft.com/office/drawing/2014/main" id="{B1D7C482-B8F0-4117-A463-F38A979E0753}"/>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611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 Results and Comparison</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pPr algn="ctr"/>
                          <a14:m>
                            <m:oMathPara xmlns:m="http://schemas.openxmlformats.org/officeDocument/2006/math">
                              <m:oMathParaPr>
                                <m:jc m:val="centerGroup"/>
                              </m:oMathParaPr>
                              <m:oMath xmlns:m="http://schemas.openxmlformats.org/officeDocument/2006/math">
                                <m:r>
                                  <a:rPr lang="en-US" sz="1000" i="1" dirty="0" smtClean="0">
                                    <a:latin typeface="Cambria Math" panose="02040503050406030204" pitchFamily="18" charset="0"/>
                                  </a:rPr>
                                  <m:t>3</m:t>
                                </m:r>
                              </m:oMath>
                            </m:oMathPara>
                          </a14:m>
                          <a:endParaRPr lang="en-US" sz="1000" dirty="0"/>
                        </a:p>
                      </a:txBody>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Choice>
        <mc:Fallback xmlns="">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endParaRPr lang="en-US"/>
                        </a:p>
                      </a:txBody>
                      <a:tcPr>
                        <a:blipFill>
                          <a:blip r:embed="rId3"/>
                          <a:stretch>
                            <a:fillRect l="-341333" t="-208333" r="-112000" b="-3333"/>
                          </a:stretch>
                        </a:blipFill>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Fallback>
      </mc:AlternateContent>
      <p:cxnSp>
        <p:nvCxnSpPr>
          <p:cNvPr id="3" name="Straight Connector 2">
            <a:extLst>
              <a:ext uri="{FF2B5EF4-FFF2-40B4-BE49-F238E27FC236}">
                <a16:creationId xmlns:a16="http://schemas.microsoft.com/office/drawing/2014/main" id="{28EAAAB2-6F5B-4500-92A3-99DF1416A774}"/>
              </a:ext>
            </a:extLst>
          </p:cNvPr>
          <p:cNvCxnSpPr>
            <a:cxnSpLocks/>
          </p:cNvCxnSpPr>
          <p:nvPr/>
        </p:nvCxnSpPr>
        <p:spPr>
          <a:xfrm flipH="1" flipV="1">
            <a:off x="4964429" y="1358756"/>
            <a:ext cx="1076325" cy="6910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3A2C1F-546D-4477-AA9F-4278226D7277}"/>
              </a:ext>
            </a:extLst>
          </p:cNvPr>
          <p:cNvCxnSpPr>
            <a:cxnSpLocks/>
          </p:cNvCxnSpPr>
          <p:nvPr/>
        </p:nvCxnSpPr>
        <p:spPr>
          <a:xfrm>
            <a:off x="1773297" y="2774558"/>
            <a:ext cx="903732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B55F17-688A-4779-9282-8FE30861D9E1}"/>
              </a:ext>
            </a:extLst>
          </p:cNvPr>
          <p:cNvSpPr/>
          <p:nvPr/>
        </p:nvSpPr>
        <p:spPr>
          <a:xfrm>
            <a:off x="105203" y="5655639"/>
            <a:ext cx="7975052" cy="646331"/>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M1 the size of a buffer holding frame information for making a prediction.</a:t>
            </a:r>
          </a:p>
          <a:p>
            <a:r>
              <a:rPr lang="en-US" dirty="0">
                <a:latin typeface="David" panose="020E0502060401010101" pitchFamily="34" charset="-79"/>
                <a:ea typeface="Times New Roman" panose="02020603050405020304" pitchFamily="18" charset="0"/>
                <a:cs typeface="Times New Roman" panose="02020603050405020304" pitchFamily="18" charset="0"/>
              </a:rPr>
              <a:t>M2 be the number of lookahead frames needed for prediction.</a:t>
            </a:r>
            <a:endParaRPr lang="en-US" dirty="0"/>
          </a:p>
        </p:txBody>
      </p:sp>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0">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0">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0">
                    <a:tc>
                      <a:txBody>
                        <a:bodyPr/>
                        <a:lstStyle/>
                        <a:p>
                          <a:pPr algn="ctr">
                            <a:lnSpc>
                              <a:spcPct val="150000"/>
                            </a:lnSpc>
                            <a:spcAft>
                              <a:spcPts val="0"/>
                            </a:spcAft>
                          </a:pPr>
                          <a:r>
                            <a:rPr lang="en-US" sz="900">
                              <a:effectLst/>
                            </a:rPr>
                            <a:t> Tracking trajectories with high curvatur</a:t>
                          </a: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𝒆</m:t>
                                  </m:r>
                                </m:e>
                                <m:sup>
                                  <m:r>
                                    <a:rPr lang="en-US" sz="900">
                                      <a:effectLst/>
                                      <a:latin typeface="Cambria Math" panose="02040503050406030204" pitchFamily="18" charset="0"/>
                                    </a:rPr>
                                    <m:t>(</m:t>
                                  </m:r>
                                  <m:r>
                                    <a:rPr lang="en-US" sz="900">
                                      <a:effectLst/>
                                      <a:latin typeface="Cambria Math" panose="02040503050406030204" pitchFamily="18" charset="0"/>
                                    </a:rPr>
                                    <m:t>𝟏</m:t>
                                  </m:r>
                                  <m:r>
                                    <a:rPr lang="en-US" sz="900">
                                      <a:effectLst/>
                                      <a:latin typeface="Cambria Math" panose="02040503050406030204" pitchFamily="18" charset="0"/>
                                    </a:rPr>
                                    <m:t>)</m:t>
                                  </m:r>
                                </m:sup>
                              </m:sSup>
                            </m:oMath>
                          </a14:m>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Choice>
        <mc:Fallback xmlns="">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415608">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804228">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804228">
                    <a:tc>
                      <a:txBody>
                        <a:bodyPr/>
                        <a:lstStyle/>
                        <a:p>
                          <a:endParaRPr lang="en-US"/>
                        </a:p>
                      </a:txBody>
                      <a:tcPr marL="68580" marR="68580" marT="0" marB="0">
                        <a:blipFill>
                          <a:blip r:embed="rId4"/>
                          <a:stretch>
                            <a:fillRect l="-355" t="-235606" r="-272695" b="-8333"/>
                          </a:stretch>
                        </a:blipFill>
                      </a:tcPr>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Fallback>
      </mc:AlternateContent>
      <p:sp>
        <p:nvSpPr>
          <p:cNvPr id="20" name="Rectangle 19">
            <a:extLst>
              <a:ext uri="{FF2B5EF4-FFF2-40B4-BE49-F238E27FC236}">
                <a16:creationId xmlns:a16="http://schemas.microsoft.com/office/drawing/2014/main" id="{AA871DE9-A18B-4779-8A53-74948FE4026F}"/>
              </a:ext>
            </a:extLst>
          </p:cNvPr>
          <p:cNvSpPr/>
          <p:nvPr/>
        </p:nvSpPr>
        <p:spPr>
          <a:xfrm>
            <a:off x="105203" y="6218576"/>
            <a:ext cx="6353471" cy="473206"/>
          </a:xfrm>
          <a:prstGeom prst="rect">
            <a:avLst/>
          </a:prstGeom>
        </p:spPr>
        <p:txBody>
          <a:bodyPr wrap="square">
            <a:spAutoFit/>
          </a:bodyPr>
          <a:lstStyle/>
          <a:p>
            <a:pPr algn="just">
              <a:lnSpc>
                <a:spcPct val="150000"/>
              </a:lnSpc>
              <a:spcAft>
                <a:spcPts val="0"/>
              </a:spcAft>
            </a:pPr>
            <a:r>
              <a:rPr lang="en-US" sz="1200" dirty="0">
                <a:latin typeface="David" panose="020E0502060401010101" pitchFamily="34" charset="-79"/>
                <a:ea typeface="Times New Roman" panose="02020603050405020304" pitchFamily="18" charset="0"/>
                <a:cs typeface="David" panose="020E0502060401010101" pitchFamily="34" charset="-79"/>
              </a:rPr>
              <a:t>(1) For tracking straight and low / medium curvature trajectories the performance is equal</a:t>
            </a:r>
            <a:r>
              <a:rPr lang="en-US" dirty="0">
                <a:latin typeface="David" panose="020E0502060401010101" pitchFamily="34" charset="-79"/>
                <a:ea typeface="Times New Roman" panose="02020603050405020304" pitchFamily="18" charset="0"/>
                <a:cs typeface="David" panose="020E0502060401010101" pitchFamily="34" charset="-79"/>
              </a:rPr>
              <a:t>.</a:t>
            </a:r>
            <a:endParaRPr lang="en-US" sz="3200" dirty="0">
              <a:effectLst/>
              <a:latin typeface="David" panose="020E0502060401010101" pitchFamily="34" charset="-79"/>
              <a:ea typeface="Times New Roman" panose="02020603050405020304" pitchFamily="18" charset="0"/>
              <a:cs typeface="David" panose="020E0502060401010101" pitchFamily="34" charset="-79"/>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ABEA658-1929-4C13-B7DB-9663765CE603}"/>
                  </a:ext>
                </a:extLst>
              </p:cNvPr>
              <p:cNvSpPr/>
              <p:nvPr/>
            </p:nvSpPr>
            <p:spPr>
              <a:xfrm>
                <a:off x="6107704" y="2416435"/>
                <a:ext cx="1175835" cy="324384"/>
              </a:xfrm>
              <a:prstGeom prst="rect">
                <a:avLst/>
              </a:prstGeom>
            </p:spPr>
            <p:txBody>
              <a:bodyPr wrap="none">
                <a:spAutoFit/>
              </a:bodyPr>
              <a:lstStyle/>
              <a:p>
                <a14:m>
                  <m:oMath xmlns:m="http://schemas.openxmlformats.org/officeDocument/2006/math">
                    <m:sSub>
                      <m:sSubPr>
                        <m:ctrlPr>
                          <a:rPr lang="en-US" sz="1400" i="1">
                            <a:latin typeface="Cambria Math" panose="020405030504060302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𝑆𝑁𝑅</m:t>
                        </m:r>
                      </m:e>
                      <m:sub>
                        <m:r>
                          <a:rPr lang="en-US" sz="1400" i="1">
                            <a:latin typeface="Cambria Math" panose="02040503050406030204" pitchFamily="18" charset="0"/>
                            <a:ea typeface="Times New Roman" panose="02020603050405020304" pitchFamily="18" charset="0"/>
                            <a:cs typeface="David" panose="020E0502060401010101" pitchFamily="34" charset="-79"/>
                          </a:rPr>
                          <m:t>𝑝𝑑</m:t>
                        </m:r>
                        <m:r>
                          <a:rPr lang="en-US" sz="1400" i="1">
                            <a:latin typeface="Cambria Math" panose="02040503050406030204" pitchFamily="18" charset="0"/>
                            <a:ea typeface="Times New Roman" panose="02020603050405020304" pitchFamily="18" charset="0"/>
                            <a:cs typeface="David" panose="020E0502060401010101" pitchFamily="34" charset="-79"/>
                          </a:rPr>
                          <m:t>=</m:t>
                        </m:r>
                        <m:r>
                          <a:rPr lang="en-US" sz="1400" i="1">
                            <a:latin typeface="Cambria Math" panose="02040503050406030204" pitchFamily="18" charset="0"/>
                            <a:ea typeface="Times New Roman" panose="02020603050405020304" pitchFamily="18" charset="0"/>
                            <a:cs typeface="David" panose="020E0502060401010101" pitchFamily="34" charset="-79"/>
                          </a:rPr>
                          <m:t>100</m:t>
                        </m:r>
                        <m:r>
                          <a:rPr lang="en-US" sz="1400"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sz="1400" dirty="0">
                    <a:latin typeface="David" panose="020E0502060401010101" pitchFamily="34" charset="-79"/>
                    <a:ea typeface="Times New Roman" panose="02020603050405020304" pitchFamily="18" charset="0"/>
                  </a:rPr>
                  <a:t> </a:t>
                </a:r>
                <a:endParaRPr lang="en-US" sz="1400" dirty="0"/>
              </a:p>
            </p:txBody>
          </p:sp>
        </mc:Choice>
        <mc:Fallback xmlns="">
          <p:sp>
            <p:nvSpPr>
              <p:cNvPr id="21" name="Rectangle 20">
                <a:extLst>
                  <a:ext uri="{FF2B5EF4-FFF2-40B4-BE49-F238E27FC236}">
                    <a16:creationId xmlns:a16="http://schemas.microsoft.com/office/drawing/2014/main" id="{FABEA658-1929-4C13-B7DB-9663765CE603}"/>
                  </a:ext>
                </a:extLst>
              </p:cNvPr>
              <p:cNvSpPr>
                <a:spLocks noRot="1" noChangeAspect="1" noMove="1" noResize="1" noEditPoints="1" noAdjustHandles="1" noChangeArrowheads="1" noChangeShapeType="1" noTextEdit="1"/>
              </p:cNvSpPr>
              <p:nvPr/>
            </p:nvSpPr>
            <p:spPr>
              <a:xfrm>
                <a:off x="6107704" y="2416435"/>
                <a:ext cx="1175835" cy="324384"/>
              </a:xfrm>
              <a:prstGeom prst="rect">
                <a:avLst/>
              </a:prstGeom>
              <a:blipFill>
                <a:blip r:embed="rId5"/>
                <a:stretch>
                  <a:fillRect b="-1852"/>
                </a:stretch>
              </a:blipFill>
            </p:spPr>
            <p:txBody>
              <a:bodyPr/>
              <a:lstStyle/>
              <a:p>
                <a:r>
                  <a:rPr lang="en-US">
                    <a:noFill/>
                  </a:rPr>
                  <a:t> </a:t>
                </a:r>
              </a:p>
            </p:txBody>
          </p:sp>
        </mc:Fallback>
      </mc:AlternateContent>
    </p:spTree>
    <p:extLst>
      <p:ext uri="{BB962C8B-B14F-4D97-AF65-F5344CB8AC3E}">
        <p14:creationId xmlns:p14="http://schemas.microsoft.com/office/powerpoint/2010/main" val="11568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Wingdings" panose="05000000000000000000" pitchFamily="2" charset="2"/>
                  <a:buChar char="Ø"/>
                </a:pPr>
                <a:r>
                  <a:rPr lang="en-US" sz="2400" dirty="0">
                    <a:solidFill>
                      <a:schemeClr val="tx1"/>
                    </a:solidFill>
                  </a:rPr>
                  <a:t>Run time Performance –</a:t>
                </a:r>
              </a:p>
              <a:p>
                <a:pPr marL="342900" indent="-342900">
                  <a:buFontTx/>
                  <a:buChar char="-"/>
                </a:pPr>
                <a:r>
                  <a:rPr lang="en-US" sz="2000" dirty="0">
                    <a:solidFill>
                      <a:schemeClr val="tx1"/>
                    </a:solidFill>
                  </a:rPr>
                  <a:t>8 – pixels 4000/1000 fps  16 – pixels  400/100 fps </a:t>
                </a:r>
                <a:r>
                  <a:rPr lang="en-US" dirty="0"/>
                  <a:t> </a:t>
                </a:r>
              </a:p>
              <a:p>
                <a:endParaRPr lang="en-US" sz="1800" dirty="0">
                  <a:solidFill>
                    <a:schemeClr val="tx1"/>
                  </a:solidFill>
                </a:endParaRPr>
              </a:p>
              <a:p>
                <a:pPr marL="342900" indent="-342900">
                  <a:buFont typeface="Wingdings" panose="05000000000000000000" pitchFamily="2" charset="2"/>
                  <a:buChar char="Ø"/>
                </a:pPr>
                <a:r>
                  <a:rPr lang="en-US" sz="2400" dirty="0">
                    <a:solidFill>
                      <a:schemeClr val="tx1"/>
                    </a:solidFill>
                  </a:rPr>
                  <a:t>Tracking a Lost Event - </a:t>
                </a:r>
              </a:p>
              <a:p>
                <a:r>
                  <a:rPr lang="en-US" sz="1800" dirty="0">
                    <a:solidFill>
                      <a:schemeClr val="tx1"/>
                    </a:solidFill>
                  </a:rPr>
                  <a:t>- Two steps threshold test (</a:t>
                </a:r>
                <a14:m>
                  <m:oMath xmlns:m="http://schemas.openxmlformats.org/officeDocument/2006/math">
                    <m:r>
                      <a:rPr lang="en-US" sz="1800">
                        <a:solidFill>
                          <a:schemeClr val="tx1"/>
                        </a:solidFill>
                        <a:latin typeface="Cambria Math" panose="02040503050406030204" pitchFamily="18" charset="0"/>
                      </a:rPr>
                      <m:t>𝛼</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r>
                      <a:rPr lang="en-US" sz="1800">
                        <a:solidFill>
                          <a:schemeClr val="tx1"/>
                        </a:solidFill>
                        <a:latin typeface="Cambria Math" panose="02040503050406030204" pitchFamily="18" charset="0"/>
                      </a:rPr>
                      <m:t>%</m:t>
                    </m:r>
                  </m:oMath>
                </a14:m>
                <a:r>
                  <a:rPr lang="en-US" sz="1800" dirty="0">
                    <a:solidFill>
                      <a:schemeClr val="tx1"/>
                    </a:solidFill>
                  </a:rPr>
                  <a:t>) with window-size gap to determine if the current window contains noise only. </a:t>
                </a:r>
              </a:p>
              <a:p>
                <a:r>
                  <a:rPr lang="en-US" sz="1800" dirty="0">
                    <a:solidFill>
                      <a:schemeClr val="tx1"/>
                    </a:solidFill>
                  </a:rPr>
                  <a:t>	Straight with model noise trajectories - False Alarm Probability(FAP) of 2% and ~90% average PD.</a:t>
                </a:r>
              </a:p>
              <a:p>
                <a:endParaRPr lang="en-US" sz="1800" dirty="0">
                  <a:solidFill>
                    <a:schemeClr val="tx1"/>
                  </a:solidFill>
                </a:endParaRPr>
              </a:p>
              <a:p>
                <a:pPr marL="285750" indent="-285750">
                  <a:buFont typeface="Wingdings" panose="05000000000000000000" pitchFamily="2" charset="2"/>
                  <a:buChar char="Ø"/>
                </a:pPr>
                <a:r>
                  <a:rPr lang="en-US" sz="2400" dirty="0">
                    <a:solidFill>
                      <a:schemeClr val="tx1"/>
                    </a:solidFill>
                    <a:hlinkClick r:id="rId3" action="ppaction://hlinksldjump"/>
                  </a:rPr>
                  <a:t>Combined</a:t>
                </a:r>
                <a:r>
                  <a:rPr lang="en-US" sz="2400" dirty="0">
                    <a:solidFill>
                      <a:schemeClr val="tx1"/>
                    </a:solidFill>
                  </a:rPr>
                  <a:t> </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489752" y="1212813"/>
                <a:ext cx="11121054" cy="4796101"/>
              </a:xfrm>
              <a:prstGeom prst="rect">
                <a:avLst/>
              </a:prstGeom>
              <a:blipFill>
                <a:blip r:embed="rId4"/>
                <a:stretch>
                  <a:fillRect l="-438" t="-889"/>
                </a:stretch>
              </a:blipFill>
            </p:spPr>
            <p:txBody>
              <a:bodyPr/>
              <a:lstStyle/>
              <a:p>
                <a:r>
                  <a:rPr lang="en-US">
                    <a:noFill/>
                  </a:rPr>
                  <a:t> </a:t>
                </a:r>
              </a:p>
            </p:txBody>
          </p:sp>
        </mc:Fallback>
      </mc:AlternateContent>
    </p:spTree>
    <p:extLst>
      <p:ext uri="{BB962C8B-B14F-4D97-AF65-F5344CB8AC3E}">
        <p14:creationId xmlns:p14="http://schemas.microsoft.com/office/powerpoint/2010/main" val="3163569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970169"/>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2D7BDB22-B0A8-423B-AF1B-DC644CB865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14198" y="1309151"/>
            <a:ext cx="1435383" cy="651399"/>
          </a:xfrm>
          <a:prstGeom prst="rect">
            <a:avLst/>
          </a:prstGeom>
          <a:noFill/>
          <a:ln>
            <a:noFill/>
          </a:ln>
        </p:spPr>
      </p:pic>
      <p:pic>
        <p:nvPicPr>
          <p:cNvPr id="7" name="Picture 6">
            <a:extLst>
              <a:ext uri="{FF2B5EF4-FFF2-40B4-BE49-F238E27FC236}">
                <a16:creationId xmlns:a16="http://schemas.microsoft.com/office/drawing/2014/main" id="{4F332C4E-1D74-4340-AECC-54D08C06FC2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74944" y="1310728"/>
            <a:ext cx="1428750" cy="640204"/>
          </a:xfrm>
          <a:prstGeom prst="rect">
            <a:avLst/>
          </a:prstGeom>
          <a:noFill/>
          <a:ln>
            <a:noFill/>
          </a:ln>
        </p:spPr>
      </p:pic>
      <p:pic>
        <p:nvPicPr>
          <p:cNvPr id="8" name="Picture 7">
            <a:extLst>
              <a:ext uri="{FF2B5EF4-FFF2-40B4-BE49-F238E27FC236}">
                <a16:creationId xmlns:a16="http://schemas.microsoft.com/office/drawing/2014/main" id="{474C6697-3C22-4FD0-B657-89FC30D8D8A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20832" y="2008161"/>
            <a:ext cx="1435384" cy="670626"/>
          </a:xfrm>
          <a:prstGeom prst="rect">
            <a:avLst/>
          </a:prstGeom>
          <a:noFill/>
          <a:ln>
            <a:noFill/>
          </a:ln>
        </p:spPr>
      </p:pic>
      <p:pic>
        <p:nvPicPr>
          <p:cNvPr id="9" name="Picture 8">
            <a:extLst>
              <a:ext uri="{FF2B5EF4-FFF2-40B4-BE49-F238E27FC236}">
                <a16:creationId xmlns:a16="http://schemas.microsoft.com/office/drawing/2014/main" id="{F8B9F97C-80FA-4AF7-A428-79651E25430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4083" y="2018355"/>
            <a:ext cx="1428750" cy="640204"/>
          </a:xfrm>
          <a:prstGeom prst="rect">
            <a:avLst/>
          </a:prstGeom>
          <a:noFill/>
          <a:ln>
            <a:noFill/>
          </a:ln>
        </p:spPr>
      </p:pic>
      <p:sp>
        <p:nvSpPr>
          <p:cNvPr id="2" name="Rectangle 1">
            <a:extLst>
              <a:ext uri="{FF2B5EF4-FFF2-40B4-BE49-F238E27FC236}">
                <a16:creationId xmlns:a16="http://schemas.microsoft.com/office/drawing/2014/main" id="{B303F518-306B-4366-AF4C-6167B5EF8874}"/>
              </a:ext>
            </a:extLst>
          </p:cNvPr>
          <p:cNvSpPr/>
          <p:nvPr/>
        </p:nvSpPr>
        <p:spPr>
          <a:xfrm>
            <a:off x="2737989" y="1858631"/>
            <a:ext cx="548548"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Viterbi</a:t>
            </a:r>
            <a:endParaRPr lang="en-US" sz="1000" dirty="0"/>
          </a:p>
        </p:txBody>
      </p:sp>
      <p:sp>
        <p:nvSpPr>
          <p:cNvPr id="11" name="Rectangle 10">
            <a:extLst>
              <a:ext uri="{FF2B5EF4-FFF2-40B4-BE49-F238E27FC236}">
                <a16:creationId xmlns:a16="http://schemas.microsoft.com/office/drawing/2014/main" id="{D7905D4B-4D1F-4CB8-BB01-0212F4EDAFEB}"/>
              </a:ext>
            </a:extLst>
          </p:cNvPr>
          <p:cNvSpPr/>
          <p:nvPr/>
        </p:nvSpPr>
        <p:spPr>
          <a:xfrm>
            <a:off x="2525483" y="2588815"/>
            <a:ext cx="1011815"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Dynamic SHAS</a:t>
            </a:r>
            <a:endParaRPr lang="en-US" sz="1000" dirty="0"/>
          </a:p>
        </p:txBody>
      </p:sp>
      <p:sp>
        <p:nvSpPr>
          <p:cNvPr id="12" name="מלבן 939">
            <a:extLst>
              <a:ext uri="{FF2B5EF4-FFF2-40B4-BE49-F238E27FC236}">
                <a16:creationId xmlns:a16="http://schemas.microsoft.com/office/drawing/2014/main" id="{655DD802-BCDF-41E1-AE01-20744F33A831}"/>
              </a:ext>
            </a:extLst>
          </p:cNvPr>
          <p:cNvSpPr/>
          <p:nvPr/>
        </p:nvSpPr>
        <p:spPr>
          <a:xfrm>
            <a:off x="980887" y="3153190"/>
            <a:ext cx="4611300" cy="3195127"/>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n-US" sz="1000" b="1" i="1" u="sng" dirty="0">
                <a:effectLst/>
                <a:latin typeface="Calibri" panose="020F0502020204030204" pitchFamily="34" charset="0"/>
                <a:ea typeface="Times New Roman" panose="02020603050405020304" pitchFamily="18" charset="0"/>
                <a:cs typeface="Arial" panose="020B0604020202020204" pitchFamily="34" charset="0"/>
              </a:rPr>
              <a:t>Combined tracking algorithm</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//Dynamic SHAS window size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Arial" panose="020B0604020202020204" pitchFamily="34" charset="0"/>
              </a:rPr>
              <a:t>windowSize</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//Viterbi back steps number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back step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//The number of initial Dynamic SHAS based tracking algorithm predictions</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David" panose="020E0502060401010101" pitchFamily="34" charset="-79"/>
              </a:rPr>
              <a:t>numDynamicPredictions</a:t>
            </a:r>
            <a:r>
              <a:rPr lang="en-US" sz="1000" i="1" dirty="0">
                <a:effectLst/>
                <a:latin typeface="Calibri" panose="020F0502020204030204" pitchFamily="34" charset="0"/>
                <a:ea typeface="Times New Roman" panose="02020603050405020304" pitchFamily="18" charset="0"/>
                <a:cs typeface="David" panose="020E0502060401010101" pitchFamily="34" charset="-79"/>
              </a:rPr>
              <a:t> = 2*window size </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000" dirty="0">
              <a:latin typeface="David" panose="020E0502060401010101" pitchFamily="34" charset="-79"/>
              <a:ea typeface="Times New Roman" panose="02020603050405020304" pitchFamily="18" charset="0"/>
              <a:cs typeface="David" panose="020E0502060401010101" pitchFamily="34" charset="-79"/>
            </a:endParaRPr>
          </a:p>
          <a:p>
            <a:pPr marL="228600" indent="-228600" algn="just">
              <a:lnSpc>
                <a:spcPct val="150000"/>
              </a:lnSpc>
              <a:spcAft>
                <a:spcPts val="0"/>
              </a:spcAft>
              <a:buAutoNum type="arabicPeriod"/>
            </a:pPr>
            <a:r>
              <a:rPr lang="en-US" sz="1000" i="1" dirty="0">
                <a:effectLst/>
                <a:latin typeface="Calibri" panose="020F0502020204030204" pitchFamily="34" charset="0"/>
                <a:ea typeface="Times New Roman" panose="02020603050405020304" pitchFamily="18" charset="0"/>
                <a:cs typeface="Arial" panose="020B0604020202020204" pitchFamily="34" charset="0"/>
              </a:rPr>
              <a:t>Initialize Viterbi(back step)  and Dynamic SHAS based algorithms( window size)</a:t>
            </a:r>
          </a:p>
          <a:p>
            <a:pPr marL="228600" indent="-228600" algn="just">
              <a:lnSpc>
                <a:spcPct val="150000"/>
              </a:lnSpc>
              <a:spcAft>
                <a:spcPts val="0"/>
              </a:spcAft>
              <a:buAutoNum type="arabicPeriod"/>
            </a:pPr>
            <a:r>
              <a:rPr lang="en-US" sz="1000" i="1" dirty="0">
                <a:latin typeface="Calibri" panose="020F0502020204030204" pitchFamily="34" charset="0"/>
                <a:ea typeface="Times New Roman" panose="02020603050405020304" pitchFamily="18" charset="0"/>
                <a:cs typeface="Arial" panose="020B0604020202020204" pitchFamily="34" charset="0"/>
              </a:rPr>
              <a:t> </a:t>
            </a:r>
            <a:r>
              <a:rPr lang="en-US" sz="1000" i="1" dirty="0">
                <a:effectLst/>
                <a:latin typeface="Calibri" panose="020F0502020204030204" pitchFamily="34" charset="0"/>
                <a:ea typeface="Times New Roman" panose="02020603050405020304" pitchFamily="18" charset="0"/>
                <a:cs typeface="Arial" panose="020B0604020202020204" pitchFamily="34" charset="0"/>
              </a:rPr>
              <a:t>For step 1 up to </a:t>
            </a:r>
            <a:r>
              <a:rPr lang="en-US" sz="1000" i="1" dirty="0" err="1">
                <a:effectLst/>
                <a:latin typeface="Calibri" panose="020F0502020204030204" pitchFamily="34" charset="0"/>
                <a:ea typeface="Times New Roman" panose="02020603050405020304" pitchFamily="18" charset="0"/>
                <a:cs typeface="Arial" panose="020B0604020202020204" pitchFamily="34" charset="0"/>
              </a:rPr>
              <a:t>numDynamicPredictions</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p>
          <a:p>
            <a:pPr algn="just">
              <a:lnSpc>
                <a:spcPct val="150000"/>
              </a:lnSpc>
              <a:spcAft>
                <a:spcPts val="0"/>
              </a:spcAft>
            </a:pPr>
            <a:r>
              <a:rPr lang="en-US" sz="1000" i="1" dirty="0">
                <a:latin typeface="Calibri" panose="020F0502020204030204" pitchFamily="34" charset="0"/>
                <a:ea typeface="Times New Roman" panose="02020603050405020304" pitchFamily="18" charset="0"/>
                <a:cs typeface="Arial" panose="020B0604020202020204" pitchFamily="34" charset="0"/>
              </a:rPr>
              <a:t>           2.1 </a:t>
            </a:r>
            <a:r>
              <a:rPr lang="en-US" sz="1000" i="1" dirty="0">
                <a:effectLst/>
                <a:latin typeface="Calibri" panose="020F0502020204030204" pitchFamily="34" charset="0"/>
                <a:ea typeface="Times New Roman" panose="02020603050405020304" pitchFamily="18" charset="0"/>
                <a:cs typeface="David" panose="020E0502060401010101" pitchFamily="34" charset="-79"/>
              </a:rPr>
              <a:t>If 'Lost event' declared</a:t>
            </a:r>
          </a:p>
          <a:p>
            <a:pPr algn="just">
              <a:lnSpc>
                <a:spcPct val="127000"/>
              </a:lnSpc>
              <a:spcAft>
                <a:spcPts val="20"/>
              </a:spcAft>
            </a:pPr>
            <a:r>
              <a:rPr lang="en-US" sz="1000" i="1" dirty="0">
                <a:latin typeface="Calibri" panose="020F0502020204030204" pitchFamily="34" charset="0"/>
                <a:ea typeface="Times New Roman" panose="02020603050405020304" pitchFamily="18" charset="0"/>
                <a:cs typeface="David" panose="020E0502060401010101" pitchFamily="34" charset="-79"/>
              </a:rPr>
              <a:t>                    </a:t>
            </a:r>
            <a:r>
              <a:rPr lang="en-US" sz="1000" i="1" dirty="0">
                <a:effectLst/>
                <a:latin typeface="Calibri" panose="020F0502020204030204" pitchFamily="34" charset="0"/>
                <a:ea typeface="Times New Roman" panose="02020603050405020304" pitchFamily="18" charset="0"/>
                <a:cs typeface="David" panose="020E0502060401010101" pitchFamily="34" charset="-79"/>
              </a:rPr>
              <a:t>2.1.1 Break</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indent="-228600" algn="just">
              <a:lnSpc>
                <a:spcPct val="127000"/>
              </a:lnSpc>
              <a:spcAft>
                <a:spcPts val="2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2.2 else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2.2.1 Predicted Position = Dynamic Shas based tracking algo. Prediction</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pPr>
            <a:r>
              <a:rPr lang="en-US" sz="1000" i="1" dirty="0">
                <a:effectLst/>
                <a:latin typeface="Calibri" panose="020F0502020204030204" pitchFamily="34" charset="0"/>
                <a:ea typeface="Times New Roman" panose="02020603050405020304" pitchFamily="18" charset="0"/>
                <a:cs typeface="David" panose="020E0502060401010101" pitchFamily="34" charset="-79"/>
              </a:rPr>
              <a:t>3.   </a:t>
            </a:r>
            <a:r>
              <a:rPr lang="en-US" sz="1000" i="1" dirty="0">
                <a:latin typeface="Calibri" panose="020F0502020204030204" pitchFamily="34" charset="0"/>
                <a:ea typeface="Times New Roman" panose="02020603050405020304" pitchFamily="18" charset="0"/>
                <a:cs typeface="David" panose="020E0502060401010101" pitchFamily="34" charset="-79"/>
              </a:rPr>
              <a:t>Predicted Position = Viterbi based tracking algo. Prediction</a:t>
            </a:r>
            <a:endParaRPr lang="en-US" sz="1000" i="1" dirty="0">
              <a:latin typeface="Calibri" panose="020F0502020204030204" pitchFamily="34" charset="0"/>
              <a:ea typeface="Times New Roman" panose="02020603050405020304" pitchFamily="18" charset="0"/>
              <a:cs typeface="Arial" panose="020B0604020202020204" pitchFamily="34" charset="0"/>
            </a:endParaRPr>
          </a:p>
          <a:p>
            <a:pPr algn="just">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8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2486AD5F-F245-4C7C-A70D-EFB9A84FAED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814887" y="1287901"/>
            <a:ext cx="2825750" cy="1862851"/>
          </a:xfrm>
          <a:prstGeom prst="rect">
            <a:avLst/>
          </a:prstGeom>
          <a:noFill/>
          <a:ln>
            <a:noFill/>
          </a:ln>
        </p:spPr>
      </p:pic>
      <p:pic>
        <p:nvPicPr>
          <p:cNvPr id="14" name="Picture 13">
            <a:extLst>
              <a:ext uri="{FF2B5EF4-FFF2-40B4-BE49-F238E27FC236}">
                <a16:creationId xmlns:a16="http://schemas.microsoft.com/office/drawing/2014/main" id="{4FD6F63E-BA92-4014-A711-715D0190C81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501151" y="1291580"/>
            <a:ext cx="2109655" cy="1825459"/>
          </a:xfrm>
          <a:prstGeom prst="rect">
            <a:avLst/>
          </a:prstGeom>
          <a:noFill/>
          <a:ln>
            <a:noFill/>
          </a:ln>
        </p:spPr>
      </p:pic>
      <p:pic>
        <p:nvPicPr>
          <p:cNvPr id="15" name="Picture 14">
            <a:extLst>
              <a:ext uri="{FF2B5EF4-FFF2-40B4-BE49-F238E27FC236}">
                <a16:creationId xmlns:a16="http://schemas.microsoft.com/office/drawing/2014/main" id="{C764CA5F-3B7B-4D97-880C-B537B2EBC8B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8585809" y="3437319"/>
            <a:ext cx="2109655" cy="1825460"/>
          </a:xfrm>
          <a:prstGeom prst="rect">
            <a:avLst/>
          </a:prstGeom>
          <a:noFill/>
          <a:ln>
            <a:noFill/>
          </a:ln>
        </p:spPr>
      </p:pic>
      <p:sp>
        <p:nvSpPr>
          <p:cNvPr id="3" name="Rectangle 2">
            <a:extLst>
              <a:ext uri="{FF2B5EF4-FFF2-40B4-BE49-F238E27FC236}">
                <a16:creationId xmlns:a16="http://schemas.microsoft.com/office/drawing/2014/main" id="{C96AD6F0-4152-4535-8324-86177AC97301}"/>
              </a:ext>
            </a:extLst>
          </p:cNvPr>
          <p:cNvSpPr/>
          <p:nvPr/>
        </p:nvSpPr>
        <p:spPr>
          <a:xfrm>
            <a:off x="8743595" y="5513993"/>
            <a:ext cx="1794081" cy="276999"/>
          </a:xfrm>
          <a:prstGeom prst="rect">
            <a:avLst/>
          </a:prstGeom>
        </p:spPr>
        <p:txBody>
          <a:bodyPr wrap="none">
            <a:spAutoFit/>
          </a:bodyPr>
          <a:lstStyle/>
          <a:p>
            <a:r>
              <a:rPr lang="en-US" sz="1200" dirty="0">
                <a:latin typeface="David" panose="020E0502060401010101" pitchFamily="34" charset="-79"/>
                <a:ea typeface="Times New Roman" panose="02020603050405020304" pitchFamily="18" charset="0"/>
                <a:cs typeface="Times New Roman" panose="02020603050405020304" pitchFamily="18" charset="0"/>
              </a:rPr>
              <a:t>Straight with model Noise</a:t>
            </a:r>
            <a:endParaRPr lang="en-US" sz="1200" dirty="0"/>
          </a:p>
        </p:txBody>
      </p:sp>
      <p:sp>
        <p:nvSpPr>
          <p:cNvPr id="16" name="Arrow: Curved Left 15">
            <a:hlinkClick r:id="rId10" action="ppaction://hlinksldjump"/>
            <a:extLst>
              <a:ext uri="{FF2B5EF4-FFF2-40B4-BE49-F238E27FC236}">
                <a16:creationId xmlns:a16="http://schemas.microsoft.com/office/drawing/2014/main" id="{8D0195CE-DDE8-4660-A550-B235F0361956}"/>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4581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ea typeface="Times New Roman" panose="02020603050405020304" pitchFamily="18" charset="0"/>
                <a:cs typeface="Times New Roman" panose="02020603050405020304" pitchFamily="18" charset="0"/>
              </a:rPr>
              <a:t>A Synthetic target in real clouds scene</a:t>
            </a:r>
            <a:endParaRPr lang="en-US" sz="3200" dirty="0">
              <a:solidFill>
                <a:schemeClr val="tx1"/>
              </a:solidFill>
            </a:endParaRPr>
          </a:p>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sp>
        <p:nvSpPr>
          <p:cNvPr id="3" name="Rectangle 2">
            <a:extLst>
              <a:ext uri="{FF2B5EF4-FFF2-40B4-BE49-F238E27FC236}">
                <a16:creationId xmlns:a16="http://schemas.microsoft.com/office/drawing/2014/main" id="{8A117A82-17B7-4E1B-86B3-BFECE534E128}"/>
              </a:ext>
            </a:extLst>
          </p:cNvPr>
          <p:cNvSpPr/>
          <p:nvPr/>
        </p:nvSpPr>
        <p:spPr>
          <a:xfrm>
            <a:off x="131179" y="2016336"/>
            <a:ext cx="4047281"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cs typeface="Times New Roman" panose="02020603050405020304" pitchFamily="18" charset="0"/>
              </a:rPr>
              <a:t>Embed the target in the scene according to the Signal-to-Clutter Ratio (SCR)</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685657A-1E24-412F-B90F-6740EB6A4083}"/>
                  </a:ext>
                </a:extLst>
              </p:cNvPr>
              <p:cNvSpPr/>
              <p:nvPr/>
            </p:nvSpPr>
            <p:spPr>
              <a:xfrm>
                <a:off x="-91441" y="2662667"/>
                <a:ext cx="6096000" cy="2120196"/>
              </a:xfrm>
              <a:prstGeom prst="rect">
                <a:avLst/>
              </a:prstGeom>
            </p:spPr>
            <p:txBody>
              <a:bodyPr>
                <a:spAutoFit/>
              </a:bodyPr>
              <a:lstStyle/>
              <a:p>
                <a:pPr marL="457200" indent="457200">
                  <a:lnSpc>
                    <a:spcPct val="150000"/>
                  </a:lnSpc>
                  <a:spcAft>
                    <a:spcPts val="100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𝑆𝐶𝑅</m:t>
                    </m:r>
                    <m:r>
                      <a:rPr lang="en-US" i="1">
                        <a:latin typeface="Cambria Math" panose="02040503050406030204" pitchFamily="18" charset="0"/>
                        <a:ea typeface="Times New Roman" panose="02020603050405020304" pitchFamily="18" charset="0"/>
                        <a:cs typeface="David" panose="020E0502060401010101" pitchFamily="34" charset="-79"/>
                      </a:rPr>
                      <m:t>=</m:t>
                    </m:r>
                    <m:f>
                      <m:fPr>
                        <m:ctrlPr>
                          <a:rPr lang="en-US" i="1">
                            <a:latin typeface="Cambria Math" panose="02040503050406030204" pitchFamily="18" charset="0"/>
                            <a:ea typeface="Times New Roman" panose="02020603050405020304" pitchFamily="18" charset="0"/>
                            <a:cs typeface="David" panose="020E0502060401010101" pitchFamily="34" charset="-79"/>
                          </a:rPr>
                        </m:ctrlPr>
                      </m:fPr>
                      <m:num>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𝑡</m:t>
                            </m:r>
                          </m:e>
                          <m:sub>
                            <m:r>
                              <a:rPr lang="en-US" i="1">
                                <a:latin typeface="Cambria Math" panose="02040503050406030204" pitchFamily="18" charset="0"/>
                                <a:ea typeface="Times New Roman" panose="02020603050405020304" pitchFamily="18" charset="0"/>
                                <a:cs typeface="David" panose="020E0502060401010101" pitchFamily="34" charset="-79"/>
                              </a:rPr>
                              <m:t>𝑐</m:t>
                            </m:r>
                          </m:sub>
                        </m:sSub>
                      </m:num>
                      <m:den>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𝜇</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r>
                          <a:rPr lang="en-US" i="1">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𝜎</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den>
                    </m:f>
                  </m:oMath>
                </a14:m>
                <a:r>
                  <a:rPr lang="en-US" dirty="0">
                    <a:latin typeface="David" panose="020E0502060401010101" pitchFamily="34" charset="-79"/>
                    <a:ea typeface="Times New Roman" panose="02020603050405020304" pitchFamily="18" charset="0"/>
                    <a:cs typeface="David" panose="020E0502060401010101" pitchFamily="34" charset="-79"/>
                  </a:rPr>
                  <a:t>		                       	                                   </a:t>
                </a:r>
                <a:endParaRPr lang="en-US" sz="1100" dirty="0">
                  <a:effectLst/>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mean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𝜎</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STD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oMath>
                </a14:m>
                <a:r>
                  <a:rPr lang="en-US" sz="1400" i="1" dirty="0">
                    <a:latin typeface="Cambria Math" panose="02040503050406030204" pitchFamily="18" charset="0"/>
                    <a:ea typeface="Times New Roman" panose="02020603050405020304" pitchFamily="18" charset="0"/>
                    <a:cs typeface="David" panose="020E0502060401010101" pitchFamily="34" charset="-79"/>
                  </a:rPr>
                  <a:t> – </a:t>
                </a:r>
                <a:r>
                  <a:rPr lang="en-US" sz="1400" dirty="0">
                    <a:latin typeface="Cambria Math" panose="02040503050406030204" pitchFamily="18" charset="0"/>
                    <a:ea typeface="Times New Roman" panose="02020603050405020304" pitchFamily="18" charset="0"/>
                    <a:cs typeface="David" panose="020E0502060401010101" pitchFamily="34" charset="-79"/>
                  </a:rPr>
                  <a:t>The target peak. </a:t>
                </a:r>
                <a:endParaRPr lang="en-US" sz="1400" dirty="0">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𝑡</m:t>
                        </m:r>
                      </m:e>
                      <m:sub>
                        <m:r>
                          <a:rPr lang="en-US" sz="1400" i="1">
                            <a:latin typeface="Cambria Math" panose="02040503050406030204" pitchFamily="18" charset="0"/>
                            <a:ea typeface="Times New Roman" panose="02020603050405020304" pitchFamily="18" charset="0"/>
                            <a:cs typeface="David" panose="020E0502060401010101" pitchFamily="34" charset="-79"/>
                          </a:rPr>
                          <m:t>𝑐</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 – The Target contrast </a:t>
                </a: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latin typeface="Cambria Math" panose="02040503050406030204" pitchFamily="18" charset="0"/>
                        <a:ea typeface="Times New Roman" panose="02020603050405020304" pitchFamily="18" charset="0"/>
                        <a:cs typeface="David" panose="020E0502060401010101" pitchFamily="34" charset="-79"/>
                      </a:rPr>
                      <m:t> − </m:t>
                    </m:r>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a:t>
                </a:r>
                <a:endParaRPr lang="en-US" sz="14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6" name="Rectangle 5">
                <a:extLst>
                  <a:ext uri="{FF2B5EF4-FFF2-40B4-BE49-F238E27FC236}">
                    <a16:creationId xmlns:a16="http://schemas.microsoft.com/office/drawing/2014/main" id="{8685657A-1E24-412F-B90F-6740EB6A4083}"/>
                  </a:ext>
                </a:extLst>
              </p:cNvPr>
              <p:cNvSpPr>
                <a:spLocks noRot="1" noChangeAspect="1" noMove="1" noResize="1" noEditPoints="1" noAdjustHandles="1" noChangeArrowheads="1" noChangeShapeType="1" noTextEdit="1"/>
              </p:cNvSpPr>
              <p:nvPr/>
            </p:nvSpPr>
            <p:spPr>
              <a:xfrm>
                <a:off x="-91441" y="2662667"/>
                <a:ext cx="6096000" cy="2120196"/>
              </a:xfrm>
              <a:prstGeom prst="rect">
                <a:avLst/>
              </a:prstGeom>
              <a:blipFill>
                <a:blip r:embed="rId7"/>
                <a:stretch>
                  <a:fillRect b="-1149"/>
                </a:stretch>
              </a:blipFill>
            </p:spPr>
            <p:txBody>
              <a:bodyPr/>
              <a:lstStyle/>
              <a:p>
                <a:r>
                  <a:rPr lang="en-US">
                    <a:noFill/>
                  </a:rPr>
                  <a:t> </a:t>
                </a:r>
              </a:p>
            </p:txBody>
          </p:sp>
        </mc:Fallback>
      </mc:AlternateContent>
      <p:pic>
        <p:nvPicPr>
          <p:cNvPr id="7" name="STwWN066yM033z_3Wscene1">
            <a:hlinkClick r:id="" action="ppaction://media"/>
            <a:extLst>
              <a:ext uri="{FF2B5EF4-FFF2-40B4-BE49-F238E27FC236}">
                <a16:creationId xmlns:a16="http://schemas.microsoft.com/office/drawing/2014/main" id="{1DD791B5-1B37-4CB9-8F2A-28CD1C5FD9B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862708" y="1554963"/>
            <a:ext cx="4574985" cy="2245268"/>
          </a:xfrm>
          <a:prstGeom prst="rect">
            <a:avLst/>
          </a:prstGeom>
        </p:spPr>
      </p:pic>
      <p:pic>
        <p:nvPicPr>
          <p:cNvPr id="8" name="STwWNM090y080z_3Wscene2">
            <a:hlinkClick r:id="" action="ppaction://media"/>
            <a:extLst>
              <a:ext uri="{FF2B5EF4-FFF2-40B4-BE49-F238E27FC236}">
                <a16:creationId xmlns:a16="http://schemas.microsoft.com/office/drawing/2014/main" id="{3655C551-A9DA-491F-B468-FE3CDAE2B89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58984" y="3800231"/>
            <a:ext cx="4924284" cy="2416694"/>
          </a:xfrm>
          <a:prstGeom prst="rect">
            <a:avLst/>
          </a:prstGeom>
        </p:spPr>
      </p:pic>
    </p:spTree>
    <p:extLst>
      <p:ext uri="{BB962C8B-B14F-4D97-AF65-F5344CB8AC3E}">
        <p14:creationId xmlns:p14="http://schemas.microsoft.com/office/powerpoint/2010/main" val="248751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cs typeface="Times New Roman" panose="02020603050405020304" pitchFamily="18" charset="0"/>
              </a:rPr>
              <a:t>A real target in a real clouds scene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2" name="DshasTBDPlaneVideoWin8">
            <a:hlinkClick r:id="" action="ppaction://media"/>
            <a:extLst>
              <a:ext uri="{FF2B5EF4-FFF2-40B4-BE49-F238E27FC236}">
                <a16:creationId xmlns:a16="http://schemas.microsoft.com/office/drawing/2014/main" id="{EA3895D6-3907-45E6-9BC2-5F1478D549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3091" y="1610308"/>
            <a:ext cx="10836275" cy="5813425"/>
          </a:xfrm>
          <a:prstGeom prst="rect">
            <a:avLst/>
          </a:prstGeom>
        </p:spPr>
      </p:pic>
    </p:spTree>
    <p:extLst>
      <p:ext uri="{BB962C8B-B14F-4D97-AF65-F5344CB8AC3E}">
        <p14:creationId xmlns:p14="http://schemas.microsoft.com/office/powerpoint/2010/main" val="277359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pPr algn="ctr"/>
            <a:endParaRPr lang="en-US" sz="1800" dirty="0"/>
          </a:p>
        </p:txBody>
      </p:sp>
      <p:sp>
        <p:nvSpPr>
          <p:cNvPr id="6" name="Rectangle 5">
            <a:extLst>
              <a:ext uri="{FF2B5EF4-FFF2-40B4-BE49-F238E27FC236}">
                <a16:creationId xmlns:a16="http://schemas.microsoft.com/office/drawing/2014/main" id="{ED8424E2-5D2B-4D4E-90BD-4EF5CBC64E73}"/>
              </a:ext>
            </a:extLst>
          </p:cNvPr>
          <p:cNvSpPr/>
          <p:nvPr/>
        </p:nvSpPr>
        <p:spPr>
          <a:xfrm>
            <a:off x="844951" y="1246380"/>
            <a:ext cx="9259747" cy="2677656"/>
          </a:xfrm>
          <a:prstGeom prst="rect">
            <a:avLst/>
          </a:prstGeom>
        </p:spPr>
        <p:txBody>
          <a:bodyPr wrap="square">
            <a:spAutoFit/>
          </a:bodyPr>
          <a:lstStyle/>
          <a:p>
            <a:pPr algn="ctr"/>
            <a:r>
              <a:rPr lang="en-US" sz="2400" dirty="0">
                <a:latin typeface="David" panose="020E0502060401010101" pitchFamily="34" charset="-79"/>
                <a:ea typeface="Times New Roman" panose="02020603050405020304" pitchFamily="18" charset="0"/>
                <a:cs typeface="Times New Roman" panose="02020603050405020304" pitchFamily="18" charset="0"/>
              </a:rPr>
              <a:t>In this work, we showed the potential of a geometric analysis based algorithm for curve detection and target tracking. We strongly believe that additional research and adjustment can make it even more effective and robust for a much wider range of scenarios than shown in our preliminary work.</a:t>
            </a:r>
          </a:p>
          <a:p>
            <a:pPr algn="ctr"/>
            <a:endParaRPr lang="en-US" sz="2400" dirty="0">
              <a:latin typeface="David" panose="020E0502060401010101" pitchFamily="34" charset="-79"/>
              <a:cs typeface="Times New Roman" panose="02020603050405020304" pitchFamily="18" charset="0"/>
            </a:endParaRPr>
          </a:p>
          <a:p>
            <a:pPr algn="ctr"/>
            <a:r>
              <a:rPr lang="en-US" sz="2400" err="1">
                <a:latin typeface="David" panose="020E0502060401010101" pitchFamily="34" charset="-79"/>
                <a:cs typeface="Times New Roman" panose="02020603050405020304" pitchFamily="18" charset="0"/>
              </a:rPr>
              <a:t>Github</a:t>
            </a:r>
            <a:r>
              <a:rPr lang="en-US" sz="2400">
                <a:latin typeface="David" panose="020E0502060401010101" pitchFamily="34" charset="-79"/>
                <a:cs typeface="Times New Roman" panose="02020603050405020304" pitchFamily="18" charset="0"/>
              </a:rPr>
              <a:t>://</a:t>
            </a:r>
            <a:endParaRPr lang="en-US" sz="2400" dirty="0"/>
          </a:p>
        </p:txBody>
      </p:sp>
      <p:pic>
        <p:nvPicPr>
          <p:cNvPr id="8" name="Graphic 7" descr="Streamers">
            <a:extLst>
              <a:ext uri="{FF2B5EF4-FFF2-40B4-BE49-F238E27FC236}">
                <a16:creationId xmlns:a16="http://schemas.microsoft.com/office/drawing/2014/main" id="{25AAADDA-C43B-4C8E-9AB9-276A510FD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697" y="3796496"/>
            <a:ext cx="1572229" cy="1435261"/>
          </a:xfrm>
          <a:prstGeom prst="rect">
            <a:avLst/>
          </a:prstGeom>
        </p:spPr>
      </p:pic>
    </p:spTree>
    <p:extLst>
      <p:ext uri="{BB962C8B-B14F-4D97-AF65-F5344CB8AC3E}">
        <p14:creationId xmlns:p14="http://schemas.microsoft.com/office/powerpoint/2010/main" val="80128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moving target.</a:t>
            </a:r>
            <a:br>
              <a:rPr lang="en-US" sz="2800" dirty="0"/>
            </a:br>
            <a:endParaRPr lang="en-US" sz="2800" dirty="0"/>
          </a:p>
          <a:p>
            <a:pPr>
              <a:lnSpc>
                <a:spcPct val="90000"/>
              </a:lnSpc>
              <a:buFont typeface="Wingdings" pitchFamily="2" charset="2"/>
              <a:buChar char="Ø"/>
            </a:pPr>
            <a:r>
              <a:rPr lang="en-US" sz="2800" dirty="0"/>
              <a:t>A dim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Objectives</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pPr>
              <a:buFont typeface="Wingdings" panose="05000000000000000000" pitchFamily="2" charset="2"/>
              <a:buChar char="Ø"/>
            </a:pPr>
            <a:r>
              <a:rPr lang="en-US" sz="2800" dirty="0"/>
              <a:t>Develop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528751"/>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75027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334"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10022</Words>
  <Application>Microsoft Office PowerPoint</Application>
  <PresentationFormat>Widescreen</PresentationFormat>
  <Paragraphs>970</Paragraphs>
  <Slides>55</Slides>
  <Notes>54</Notes>
  <HiddenSlides>16</HiddenSlides>
  <MMClips>12</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9"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2020-04-03T16:37:22Z</dcterms:modified>
</cp:coreProperties>
</file>